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72" r:id="rId2"/>
    <p:sldId id="283" r:id="rId3"/>
    <p:sldId id="284" r:id="rId4"/>
    <p:sldId id="286" r:id="rId5"/>
    <p:sldId id="287" r:id="rId6"/>
    <p:sldId id="288" r:id="rId7"/>
    <p:sldId id="290" r:id="rId8"/>
    <p:sldId id="289" r:id="rId9"/>
    <p:sldId id="291" r:id="rId10"/>
    <p:sldId id="292" r:id="rId11"/>
    <p:sldId id="293" r:id="rId12"/>
    <p:sldId id="295" r:id="rId13"/>
    <p:sldId id="300" r:id="rId14"/>
    <p:sldId id="301" r:id="rId15"/>
    <p:sldId id="296" r:id="rId16"/>
    <p:sldId id="298" r:id="rId17"/>
    <p:sldId id="302" r:id="rId18"/>
    <p:sldId id="305" r:id="rId19"/>
    <p:sldId id="304" r:id="rId20"/>
    <p:sldId id="306" r:id="rId21"/>
    <p:sldId id="307" r:id="rId22"/>
    <p:sldId id="309" r:id="rId23"/>
    <p:sldId id="308" r:id="rId24"/>
    <p:sldId id="311" r:id="rId25"/>
    <p:sldId id="312" r:id="rId26"/>
    <p:sldId id="313" r:id="rId27"/>
    <p:sldId id="323" r:id="rId28"/>
    <p:sldId id="324" r:id="rId29"/>
    <p:sldId id="325" r:id="rId30"/>
    <p:sldId id="326" r:id="rId31"/>
    <p:sldId id="331" r:id="rId32"/>
    <p:sldId id="327" r:id="rId33"/>
    <p:sldId id="328" r:id="rId34"/>
    <p:sldId id="314" r:id="rId35"/>
    <p:sldId id="315" r:id="rId36"/>
    <p:sldId id="329" r:id="rId37"/>
    <p:sldId id="332" r:id="rId38"/>
    <p:sldId id="333" r:id="rId39"/>
    <p:sldId id="334" r:id="rId40"/>
    <p:sldId id="330" r:id="rId41"/>
    <p:sldId id="336" r:id="rId42"/>
    <p:sldId id="337" r:id="rId43"/>
    <p:sldId id="338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6C00"/>
    <a:srgbClr val="2BB7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3" d="100"/>
          <a:sy n="93" d="100"/>
        </p:scale>
        <p:origin x="48" y="1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F64C9D-126F-4EEE-9C85-5FFF461D058D}" type="datetimeFigureOut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181EF-F429-4F0E-BA76-E7BDF769CC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055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8628E-346C-4BA3-89F9-99A3982C08F1}" type="datetime1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Introduction to Modern Wireless Systems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67700" y="6356350"/>
            <a:ext cx="2743200" cy="365125"/>
          </a:xfrm>
        </p:spPr>
        <p:txBody>
          <a:bodyPr/>
          <a:lstStyle/>
          <a:p>
            <a:fld id="{11111CF7-3CEA-4476-AA1D-FDB53D59C6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8621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2EC37-8E8F-4067-9972-380A40099633}" type="datetime1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Introduction to Modern Wireless Systems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67700" y="6356350"/>
            <a:ext cx="2743200" cy="365125"/>
          </a:xfrm>
        </p:spPr>
        <p:txBody>
          <a:bodyPr/>
          <a:lstStyle/>
          <a:p>
            <a:fld id="{11111CF7-3CEA-4476-AA1D-FDB53D59C6A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5257800"/>
            <a:ext cx="966492" cy="159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85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4F267-F8E2-4EFC-8263-411B8E9DA003}" type="datetime1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Introduction to Modern Wireless Systems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67700" y="6356350"/>
            <a:ext cx="2743200" cy="365125"/>
          </a:xfrm>
        </p:spPr>
        <p:txBody>
          <a:bodyPr/>
          <a:lstStyle/>
          <a:p>
            <a:fld id="{11111CF7-3CEA-4476-AA1D-FDB53D59C6A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5257800"/>
            <a:ext cx="966492" cy="159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231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>
                <a:solidFill>
                  <a:srgbClr val="2BB7B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just"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just"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algn="just"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algn="just"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algn="just"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56FCE-A667-45B4-AEA6-DDB7BD6201B8}" type="datetime1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Introduction to Modern Wireless Systems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67700" y="6356350"/>
            <a:ext cx="2743200" cy="365125"/>
          </a:xfrm>
        </p:spPr>
        <p:txBody>
          <a:bodyPr/>
          <a:lstStyle/>
          <a:p>
            <a:fld id="{11111CF7-3CEA-4476-AA1D-FDB53D59C6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1545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7663B-1977-4348-B806-AD41578CA7F1}" type="datetime1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Introduction to Modern Wireless Systems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67700" y="6356350"/>
            <a:ext cx="2743200" cy="365125"/>
          </a:xfrm>
        </p:spPr>
        <p:txBody>
          <a:bodyPr/>
          <a:lstStyle/>
          <a:p>
            <a:fld id="{11111CF7-3CEA-4476-AA1D-FDB53D59C6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67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5AF93-E11F-4663-B1AC-621438495CE4}" type="datetime1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Introduction to Modern Wireless Systems</a:t>
            </a: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67700" y="6356350"/>
            <a:ext cx="2743200" cy="365125"/>
          </a:xfrm>
        </p:spPr>
        <p:txBody>
          <a:bodyPr/>
          <a:lstStyle/>
          <a:p>
            <a:fld id="{11111CF7-3CEA-4476-AA1D-FDB53D59C6A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5257800"/>
            <a:ext cx="966492" cy="159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37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A75F3-C57A-401B-B0AF-7E8BE2B88834}" type="datetime1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Introduction to Modern Wireless Systems</a:t>
            </a:r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67700" y="6356350"/>
            <a:ext cx="2743200" cy="365125"/>
          </a:xfrm>
        </p:spPr>
        <p:txBody>
          <a:bodyPr/>
          <a:lstStyle/>
          <a:p>
            <a:fld id="{11111CF7-3CEA-4476-AA1D-FDB53D59C6A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5257800"/>
            <a:ext cx="966492" cy="159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998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62127-43C9-47B5-927D-87637BDE1F7C}" type="datetime1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Introduction to Modern Wireless Systems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67700" y="6356350"/>
            <a:ext cx="2743200" cy="365125"/>
          </a:xfrm>
        </p:spPr>
        <p:txBody>
          <a:bodyPr/>
          <a:lstStyle/>
          <a:p>
            <a:fld id="{11111CF7-3CEA-4476-AA1D-FDB53D59C6A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5257800"/>
            <a:ext cx="966492" cy="159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20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608FE-B752-4BFC-9F8A-5B46B4F45D27}" type="datetime1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Introduction to Modern Wireless Systems</a:t>
            </a: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67700" y="6356350"/>
            <a:ext cx="2743200" cy="365125"/>
          </a:xfrm>
        </p:spPr>
        <p:txBody>
          <a:bodyPr/>
          <a:lstStyle/>
          <a:p>
            <a:fld id="{11111CF7-3CEA-4476-AA1D-FDB53D59C6A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5257800"/>
            <a:ext cx="966492" cy="159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305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26318-6989-43AC-AA0B-46D46E22BDEA}" type="datetime1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Introduction to Modern Wireless Systems</a:t>
            </a: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67700" y="6356350"/>
            <a:ext cx="2743200" cy="365125"/>
          </a:xfrm>
        </p:spPr>
        <p:txBody>
          <a:bodyPr/>
          <a:lstStyle/>
          <a:p>
            <a:fld id="{11111CF7-3CEA-4476-AA1D-FDB53D59C6A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5257800"/>
            <a:ext cx="966492" cy="159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115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1403C-FEDD-40DA-826C-3B774C367783}" type="datetime1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Introduction to Modern Wireless Systems</a:t>
            </a: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67700" y="6356350"/>
            <a:ext cx="2743200" cy="365125"/>
          </a:xfrm>
        </p:spPr>
        <p:txBody>
          <a:bodyPr/>
          <a:lstStyle/>
          <a:p>
            <a:fld id="{11111CF7-3CEA-4476-AA1D-FDB53D59C6A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5257800"/>
            <a:ext cx="966492" cy="159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246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20B621-DBEF-4D80-B440-8DA6E747DE99}" type="datetime1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Introduction to Modern Wireless Systems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111CF7-3CEA-4476-AA1D-FDB53D59C6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621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image" Target="../media/image10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0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6.png"/><Relationship Id="rId7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6.png"/><Relationship Id="rId7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10" Type="http://schemas.openxmlformats.org/officeDocument/2006/relationships/image" Target="../media/image37.png"/><Relationship Id="rId4" Type="http://schemas.openxmlformats.org/officeDocument/2006/relationships/image" Target="../media/image6.png"/><Relationship Id="rId9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6.png"/><Relationship Id="rId7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10" Type="http://schemas.openxmlformats.org/officeDocument/2006/relationships/image" Target="../media/image37.png"/><Relationship Id="rId4" Type="http://schemas.openxmlformats.org/officeDocument/2006/relationships/image" Target="../media/image6.png"/><Relationship Id="rId9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oleObject" Target="../embeddings/oleObject5.bin"/><Relationship Id="rId18" Type="http://schemas.openxmlformats.org/officeDocument/2006/relationships/oleObject" Target="../embeddings/oleObject9.bin"/><Relationship Id="rId26" Type="http://schemas.openxmlformats.org/officeDocument/2006/relationships/oleObject" Target="../embeddings/oleObject15.bin"/><Relationship Id="rId3" Type="http://schemas.openxmlformats.org/officeDocument/2006/relationships/image" Target="../media/image40.png"/><Relationship Id="rId21" Type="http://schemas.openxmlformats.org/officeDocument/2006/relationships/oleObject" Target="../embeddings/oleObject11.bin"/><Relationship Id="rId7" Type="http://schemas.openxmlformats.org/officeDocument/2006/relationships/image" Target="../media/image27.wmf"/><Relationship Id="rId12" Type="http://schemas.openxmlformats.org/officeDocument/2006/relationships/image" Target="../media/image29.wmf"/><Relationship Id="rId17" Type="http://schemas.openxmlformats.org/officeDocument/2006/relationships/oleObject" Target="../embeddings/oleObject8.bin"/><Relationship Id="rId25" Type="http://schemas.openxmlformats.org/officeDocument/2006/relationships/image" Target="../media/image48.png"/><Relationship Id="rId16" Type="http://schemas.openxmlformats.org/officeDocument/2006/relationships/oleObject" Target="../embeddings/oleObject7.bin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11" Type="http://schemas.openxmlformats.org/officeDocument/2006/relationships/oleObject" Target="../embeddings/oleObject4.bin"/><Relationship Id="rId24" Type="http://schemas.openxmlformats.org/officeDocument/2006/relationships/oleObject" Target="../embeddings/oleObject14.bin"/><Relationship Id="rId5" Type="http://schemas.openxmlformats.org/officeDocument/2006/relationships/image" Target="../media/image26.wmf"/><Relationship Id="rId15" Type="http://schemas.openxmlformats.org/officeDocument/2006/relationships/image" Target="../media/image46.png"/><Relationship Id="rId23" Type="http://schemas.openxmlformats.org/officeDocument/2006/relationships/oleObject" Target="../embeddings/oleObject13.bin"/><Relationship Id="rId10" Type="http://schemas.openxmlformats.org/officeDocument/2006/relationships/image" Target="../media/image28.wmf"/><Relationship Id="rId19" Type="http://schemas.openxmlformats.org/officeDocument/2006/relationships/oleObject" Target="../embeddings/oleObject10.bin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3.bin"/><Relationship Id="rId14" Type="http://schemas.openxmlformats.org/officeDocument/2006/relationships/oleObject" Target="../embeddings/oleObject6.bin"/><Relationship Id="rId22" Type="http://schemas.openxmlformats.org/officeDocument/2006/relationships/oleObject" Target="../embeddings/oleObject12.bin"/><Relationship Id="rId27" Type="http://schemas.openxmlformats.org/officeDocument/2006/relationships/oleObject" Target="../embeddings/oleObject16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oleObject" Target="../embeddings/oleObject21.bin"/><Relationship Id="rId18" Type="http://schemas.openxmlformats.org/officeDocument/2006/relationships/oleObject" Target="../embeddings/oleObject25.bin"/><Relationship Id="rId26" Type="http://schemas.openxmlformats.org/officeDocument/2006/relationships/oleObject" Target="../embeddings/oleObject31.bin"/><Relationship Id="rId3" Type="http://schemas.openxmlformats.org/officeDocument/2006/relationships/image" Target="../media/image49.png"/><Relationship Id="rId21" Type="http://schemas.openxmlformats.org/officeDocument/2006/relationships/oleObject" Target="../embeddings/oleObject27.bin"/><Relationship Id="rId7" Type="http://schemas.openxmlformats.org/officeDocument/2006/relationships/image" Target="../media/image27.wmf"/><Relationship Id="rId12" Type="http://schemas.openxmlformats.org/officeDocument/2006/relationships/image" Target="../media/image29.wmf"/><Relationship Id="rId17" Type="http://schemas.openxmlformats.org/officeDocument/2006/relationships/oleObject" Target="../embeddings/oleObject24.bin"/><Relationship Id="rId25" Type="http://schemas.openxmlformats.org/officeDocument/2006/relationships/image" Target="../media/image48.png"/><Relationship Id="rId16" Type="http://schemas.openxmlformats.org/officeDocument/2006/relationships/oleObject" Target="../embeddings/oleObject23.bin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8.bin"/><Relationship Id="rId11" Type="http://schemas.openxmlformats.org/officeDocument/2006/relationships/oleObject" Target="../embeddings/oleObject20.bin"/><Relationship Id="rId24" Type="http://schemas.openxmlformats.org/officeDocument/2006/relationships/oleObject" Target="../embeddings/oleObject30.bin"/><Relationship Id="rId5" Type="http://schemas.openxmlformats.org/officeDocument/2006/relationships/image" Target="../media/image26.wmf"/><Relationship Id="rId15" Type="http://schemas.openxmlformats.org/officeDocument/2006/relationships/image" Target="../media/image46.png"/><Relationship Id="rId23" Type="http://schemas.openxmlformats.org/officeDocument/2006/relationships/oleObject" Target="../embeddings/oleObject29.bin"/><Relationship Id="rId10" Type="http://schemas.openxmlformats.org/officeDocument/2006/relationships/image" Target="../media/image28.wmf"/><Relationship Id="rId19" Type="http://schemas.openxmlformats.org/officeDocument/2006/relationships/oleObject" Target="../embeddings/oleObject26.bin"/><Relationship Id="rId4" Type="http://schemas.openxmlformats.org/officeDocument/2006/relationships/oleObject" Target="../embeddings/oleObject17.bin"/><Relationship Id="rId9" Type="http://schemas.openxmlformats.org/officeDocument/2006/relationships/oleObject" Target="../embeddings/oleObject19.bin"/><Relationship Id="rId14" Type="http://schemas.openxmlformats.org/officeDocument/2006/relationships/oleObject" Target="../embeddings/oleObject22.bin"/><Relationship Id="rId22" Type="http://schemas.openxmlformats.org/officeDocument/2006/relationships/oleObject" Target="../embeddings/oleObject28.bin"/><Relationship Id="rId27" Type="http://schemas.openxmlformats.org/officeDocument/2006/relationships/oleObject" Target="../embeddings/oleObject32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56.png"/><Relationship Id="rId5" Type="http://schemas.microsoft.com/office/2007/relationships/media" Target="../media/media3.mp4"/><Relationship Id="rId10" Type="http://schemas.openxmlformats.org/officeDocument/2006/relationships/image" Target="../media/image55.png"/><Relationship Id="rId4" Type="http://schemas.openxmlformats.org/officeDocument/2006/relationships/video" Target="../media/media2.mp4"/><Relationship Id="rId9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7" Type="http://schemas.openxmlformats.org/officeDocument/2006/relationships/image" Target="../media/image62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11CF7-3CEA-4476-AA1D-FDB53D59C6A7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7" name="标题 5">
            <a:extLst>
              <a:ext uri="{FF2B5EF4-FFF2-40B4-BE49-F238E27FC236}">
                <a16:creationId xmlns:a16="http://schemas.microsoft.com/office/drawing/2014/main" id="{1DB9550D-D547-43EF-B24D-0AECA8C80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1294" y="2235200"/>
            <a:ext cx="10416988" cy="2387600"/>
          </a:xfrm>
        </p:spPr>
        <p:txBody>
          <a:bodyPr>
            <a:normAutofit/>
          </a:bodyPr>
          <a:lstStyle/>
          <a:p>
            <a:r>
              <a:rPr lang="en-US" altLang="zh-CN" sz="4800" b="1" dirty="0">
                <a:solidFill>
                  <a:srgbClr val="2BB7B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Integrated Sensing and Communications</a:t>
            </a:r>
            <a:br>
              <a:rPr lang="en-US" altLang="zh-CN" sz="4800" b="1" dirty="0">
                <a:solidFill>
                  <a:srgbClr val="2BB7B3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altLang="zh-CN" sz="4800" b="1" dirty="0">
                <a:solidFill>
                  <a:srgbClr val="2BB7B3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4000" b="1" dirty="0">
                <a:solidFill>
                  <a:srgbClr val="ED6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Lecturer: Dr. Rui Wang</a:t>
            </a:r>
            <a:endParaRPr lang="zh-CN" altLang="en-US" sz="4800" b="1" dirty="0">
              <a:solidFill>
                <a:srgbClr val="ED6C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995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E76EB1-DA40-40DB-B3F2-8DB29D848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Proactive Sensing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3EDA21-7418-4D04-BD5E-935C5EC8E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11CF7-3CEA-4476-AA1D-FDB53D59C6A7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4100" name="Picture 4" descr="5g Base Station Icon Clipart , Png Download - Cell Tower, Transparent Png -  kindpng">
            <a:extLst>
              <a:ext uri="{FF2B5EF4-FFF2-40B4-BE49-F238E27FC236}">
                <a16:creationId xmlns:a16="http://schemas.microsoft.com/office/drawing/2014/main" id="{E95FCDE7-5461-402C-AC5D-7B3D9AF9B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1" y="1857374"/>
            <a:ext cx="2452754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Free icon - Free vector icons - Free SVG, PSD, PNG, EPS, Ai &amp; Icon Font">
            <a:extLst>
              <a:ext uri="{FF2B5EF4-FFF2-40B4-BE49-F238E27FC236}">
                <a16:creationId xmlns:a16="http://schemas.microsoft.com/office/drawing/2014/main" id="{5882392B-BE96-41DD-88DD-1A7449CE2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563" y="235743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D2603F3-2A1B-4C6E-9DC4-37B5A4492360}"/>
              </a:ext>
            </a:extLst>
          </p:cNvPr>
          <p:cNvCxnSpPr/>
          <p:nvPr/>
        </p:nvCxnSpPr>
        <p:spPr>
          <a:xfrm>
            <a:off x="3952875" y="2438400"/>
            <a:ext cx="4738688" cy="666750"/>
          </a:xfrm>
          <a:prstGeom prst="straightConnector1">
            <a:avLst/>
          </a:prstGeom>
          <a:ln w="57150">
            <a:solidFill>
              <a:srgbClr val="2BB7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D3EF8D2-8866-40F8-8E95-69FA3F6E2E03}"/>
              </a:ext>
            </a:extLst>
          </p:cNvPr>
          <p:cNvSpPr txBox="1"/>
          <p:nvPr/>
        </p:nvSpPr>
        <p:spPr>
          <a:xfrm>
            <a:off x="5524500" y="2167086"/>
            <a:ext cx="1736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Data Signals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383BDAF4-982B-4575-8D83-E76F8212511E}"/>
              </a:ext>
            </a:extLst>
          </p:cNvPr>
          <p:cNvCxnSpPr/>
          <p:nvPr/>
        </p:nvCxnSpPr>
        <p:spPr>
          <a:xfrm>
            <a:off x="3952875" y="3043088"/>
            <a:ext cx="4738688" cy="666750"/>
          </a:xfrm>
          <a:prstGeom prst="straightConnector1">
            <a:avLst/>
          </a:prstGeom>
          <a:ln w="57150">
            <a:solidFill>
              <a:srgbClr val="2BB7B3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9001E6EA-77B3-4083-815F-4D685AC4A3EE}"/>
              </a:ext>
            </a:extLst>
          </p:cNvPr>
          <p:cNvSpPr txBox="1"/>
          <p:nvPr/>
        </p:nvSpPr>
        <p:spPr>
          <a:xfrm>
            <a:off x="6096000" y="3662510"/>
            <a:ext cx="790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Echo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F07C968-CC7E-4EB7-ADCD-6AA0C6081B17}"/>
                  </a:ext>
                </a:extLst>
              </p:cNvPr>
              <p:cNvSpPr txBox="1"/>
              <p:nvPr/>
            </p:nvSpPr>
            <p:spPr>
              <a:xfrm>
                <a:off x="1838325" y="1312366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𝒕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zh-CN" altLang="en-US" sz="2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F07C968-CC7E-4EB7-ADCD-6AA0C6081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25" y="1312366"/>
                <a:ext cx="817853" cy="461665"/>
              </a:xfrm>
              <a:prstGeom prst="rect">
                <a:avLst/>
              </a:prstGeom>
              <a:blipFill>
                <a:blip r:embed="rId4"/>
                <a:stretch>
                  <a:fillRect r="-1493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4013D05-9690-40DF-AC66-89232EABC342}"/>
                  </a:ext>
                </a:extLst>
              </p:cNvPr>
              <p:cNvSpPr txBox="1"/>
              <p:nvPr/>
            </p:nvSpPr>
            <p:spPr>
              <a:xfrm>
                <a:off x="7772400" y="2001015"/>
                <a:ext cx="4274119" cy="7938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𝜶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  <m:d>
                        <m:d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𝒕</m:t>
                          </m:r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𝝉</m:t>
                          </m:r>
                        </m:e>
                      </m:d>
                      <m:sSup>
                        <m:sSupPr>
                          <m:ctrlPr>
                            <a:rPr lang="en-US" altLang="zh-CN" sz="2400" b="1" i="1" dirty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sz="2400" b="1" i="1" dirty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𝒋</m:t>
                          </m:r>
                          <m:r>
                            <a:rPr lang="en-US" altLang="zh-CN" sz="2400" b="1" i="1" dirty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  <m:r>
                            <a:rPr lang="en-US" altLang="zh-CN" sz="2400" b="1" i="1" dirty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𝝅</m:t>
                          </m:r>
                          <m:sSub>
                            <m:sSubPr>
                              <m:ctrlPr>
                                <a:rPr lang="en-US" altLang="zh-CN" sz="2400" b="1" i="1" dirty="0" smtClean="0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sz="2400" b="1" i="1" dirty="0" smtClean="0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𝒗</m:t>
                              </m:r>
                            </m:sub>
                          </m:sSub>
                          <m:r>
                            <a:rPr lang="en-US" altLang="zh-CN" sz="2400" b="1" i="1" dirty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𝒕</m:t>
                          </m:r>
                        </m:sup>
                      </m:sSup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𝒘𝒉𝒆𝒓𝒆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𝝉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𝒅</m:t>
                          </m:r>
                        </m:num>
                        <m:den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𝒄</m:t>
                          </m:r>
                        </m:den>
                      </m:f>
                    </m:oMath>
                  </m:oMathPara>
                </a14:m>
                <a:endParaRPr lang="zh-CN" altLang="en-US" sz="2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4013D05-9690-40DF-AC66-89232EABC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0" y="2001015"/>
                <a:ext cx="4274119" cy="7938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2AF035D-E42D-6B79-359D-CAA7CF582840}"/>
                  </a:ext>
                </a:extLst>
              </p:cNvPr>
              <p:cNvSpPr txBox="1"/>
              <p:nvPr/>
            </p:nvSpPr>
            <p:spPr>
              <a:xfrm>
                <a:off x="2180459" y="5216472"/>
                <a:ext cx="9030466" cy="631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400" b="1" i="1" dirty="0" smtClean="0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𝒗</m:t>
                        </m:r>
                      </m:sub>
                    </m:sSub>
                  </m:oMath>
                </a14:m>
                <a:r>
                  <a:rPr lang="en-US" altLang="zh-CN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the Doppler frequency at car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𝐯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𝐟</m:t>
                            </m:r>
                          </m:e>
                          <m:sub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𝐜</m:t>
                            </m:r>
                          </m:sub>
                        </m:sSub>
                      </m:num>
                      <m:den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𝐜</m:t>
                        </m:r>
                      </m:den>
                    </m:f>
                  </m:oMath>
                </a14:m>
                <a:endParaRPr lang="en-US" altLang="zh-CN" sz="2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2AF035D-E42D-6B79-359D-CAA7CF582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459" y="5216472"/>
                <a:ext cx="9030466" cy="631840"/>
              </a:xfrm>
              <a:prstGeom prst="rect">
                <a:avLst/>
              </a:prstGeom>
              <a:blipFill>
                <a:blip r:embed="rId6"/>
                <a:stretch>
                  <a:fillRect b="-97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9CE2D8E-BE34-71AF-42E4-1DF584978424}"/>
              </a:ext>
            </a:extLst>
          </p:cNvPr>
          <p:cNvCxnSpPr/>
          <p:nvPr/>
        </p:nvCxnSpPr>
        <p:spPr>
          <a:xfrm>
            <a:off x="9505950" y="4500562"/>
            <a:ext cx="1847850" cy="0"/>
          </a:xfrm>
          <a:prstGeom prst="straightConnector1">
            <a:avLst/>
          </a:prstGeom>
          <a:ln w="38100">
            <a:solidFill>
              <a:srgbClr val="ED6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3C1EEE57-D0BC-C483-7F41-CF87697D4649}"/>
              </a:ext>
            </a:extLst>
          </p:cNvPr>
          <p:cNvSpPr txBox="1"/>
          <p:nvPr/>
        </p:nvSpPr>
        <p:spPr>
          <a:xfrm>
            <a:off x="9763125" y="4460447"/>
            <a:ext cx="1419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Velocity v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500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E76EB1-DA40-40DB-B3F2-8DB29D848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Proactive Sensing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3EDA21-7418-4D04-BD5E-935C5EC8E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11CF7-3CEA-4476-AA1D-FDB53D59C6A7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4100" name="Picture 4" descr="5g Base Station Icon Clipart , Png Download - Cell Tower, Transparent Png -  kindpng">
            <a:extLst>
              <a:ext uri="{FF2B5EF4-FFF2-40B4-BE49-F238E27FC236}">
                <a16:creationId xmlns:a16="http://schemas.microsoft.com/office/drawing/2014/main" id="{E95FCDE7-5461-402C-AC5D-7B3D9AF9B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1" y="1857374"/>
            <a:ext cx="2452754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Free icon - Free vector icons - Free SVG, PSD, PNG, EPS, Ai &amp; Icon Font">
            <a:extLst>
              <a:ext uri="{FF2B5EF4-FFF2-40B4-BE49-F238E27FC236}">
                <a16:creationId xmlns:a16="http://schemas.microsoft.com/office/drawing/2014/main" id="{5882392B-BE96-41DD-88DD-1A7449CE2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563" y="235743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D2603F3-2A1B-4C6E-9DC4-37B5A4492360}"/>
              </a:ext>
            </a:extLst>
          </p:cNvPr>
          <p:cNvCxnSpPr/>
          <p:nvPr/>
        </p:nvCxnSpPr>
        <p:spPr>
          <a:xfrm>
            <a:off x="3952875" y="2438400"/>
            <a:ext cx="4738688" cy="666750"/>
          </a:xfrm>
          <a:prstGeom prst="straightConnector1">
            <a:avLst/>
          </a:prstGeom>
          <a:ln w="57150">
            <a:solidFill>
              <a:srgbClr val="2BB7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D3EF8D2-8866-40F8-8E95-69FA3F6E2E03}"/>
              </a:ext>
            </a:extLst>
          </p:cNvPr>
          <p:cNvSpPr txBox="1"/>
          <p:nvPr/>
        </p:nvSpPr>
        <p:spPr>
          <a:xfrm>
            <a:off x="5524500" y="2167086"/>
            <a:ext cx="1736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Data Signals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383BDAF4-982B-4575-8D83-E76F8212511E}"/>
              </a:ext>
            </a:extLst>
          </p:cNvPr>
          <p:cNvCxnSpPr/>
          <p:nvPr/>
        </p:nvCxnSpPr>
        <p:spPr>
          <a:xfrm>
            <a:off x="3952875" y="3043088"/>
            <a:ext cx="4738688" cy="666750"/>
          </a:xfrm>
          <a:prstGeom prst="straightConnector1">
            <a:avLst/>
          </a:prstGeom>
          <a:ln w="57150">
            <a:solidFill>
              <a:srgbClr val="2BB7B3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9001E6EA-77B3-4083-815F-4D685AC4A3EE}"/>
              </a:ext>
            </a:extLst>
          </p:cNvPr>
          <p:cNvSpPr txBox="1"/>
          <p:nvPr/>
        </p:nvSpPr>
        <p:spPr>
          <a:xfrm>
            <a:off x="6096000" y="3662510"/>
            <a:ext cx="790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Echo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F07C968-CC7E-4EB7-ADCD-6AA0C6081B17}"/>
                  </a:ext>
                </a:extLst>
              </p:cNvPr>
              <p:cNvSpPr txBox="1"/>
              <p:nvPr/>
            </p:nvSpPr>
            <p:spPr>
              <a:xfrm>
                <a:off x="1838325" y="1312366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𝒕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zh-CN" altLang="en-US" sz="2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F07C968-CC7E-4EB7-ADCD-6AA0C6081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25" y="1312366"/>
                <a:ext cx="817853" cy="461665"/>
              </a:xfrm>
              <a:prstGeom prst="rect">
                <a:avLst/>
              </a:prstGeom>
              <a:blipFill>
                <a:blip r:embed="rId4"/>
                <a:stretch>
                  <a:fillRect r="-1493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644B7C1-E896-4009-BA1E-BD73C787D8B7}"/>
                  </a:ext>
                </a:extLst>
              </p:cNvPr>
              <p:cNvSpPr txBox="1"/>
              <p:nvPr/>
            </p:nvSpPr>
            <p:spPr>
              <a:xfrm>
                <a:off x="2180459" y="5216472"/>
                <a:ext cx="9030466" cy="10011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ED6C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𝜷</m:t>
                    </m:r>
                  </m:oMath>
                </a14:m>
                <a:r>
                  <a:rPr lang="zh-CN" alt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zh-CN" alt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due</a:t>
                </a:r>
                <a:r>
                  <a:rPr lang="zh-CN" alt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zh-CN" alt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zh-CN" alt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pathloss</a:t>
                </a:r>
                <a:r>
                  <a:rPr lang="zh-CN" alt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zh-CN" alt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echo</a:t>
                </a:r>
                <a:r>
                  <a:rPr lang="zh-CN" alt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path</a:t>
                </a:r>
                <a:r>
                  <a:rPr lang="zh-CN" alt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zh-CN" alt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radar cross-section (RCS)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ED6C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𝒇</m:t>
                    </m:r>
                  </m:oMath>
                </a14:m>
                <a:r>
                  <a:rPr lang="en-US" altLang="zh-CN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the Doppler frequency at the BS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𝟐</m:t>
                        </m:r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𝐯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𝐟</m:t>
                            </m:r>
                          </m:e>
                          <m:sub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𝐜</m:t>
                            </m:r>
                          </m:sub>
                        </m:sSub>
                      </m:num>
                      <m:den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𝐜</m:t>
                        </m:r>
                      </m:den>
                    </m:f>
                  </m:oMath>
                </a14:m>
                <a:endParaRPr lang="en-US" altLang="zh-CN" sz="2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644B7C1-E896-4009-BA1E-BD73C787D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459" y="5216472"/>
                <a:ext cx="9030466" cy="1001172"/>
              </a:xfrm>
              <a:prstGeom prst="rect">
                <a:avLst/>
              </a:prstGeom>
              <a:blipFill>
                <a:blip r:embed="rId5"/>
                <a:stretch>
                  <a:fillRect l="-945" t="-4878" b="-54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B89FD17-C03A-4DB0-BA0F-088ED003EA8C}"/>
                  </a:ext>
                </a:extLst>
              </p:cNvPr>
              <p:cNvSpPr txBox="1"/>
              <p:nvPr/>
            </p:nvSpPr>
            <p:spPr>
              <a:xfrm>
                <a:off x="1165386" y="3848903"/>
                <a:ext cx="6096000" cy="4760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𝜶</m:t>
                      </m:r>
                      <m:r>
                        <a:rPr lang="en-US" altLang="zh-CN" sz="2400" b="1" i="1" dirty="0" smtClean="0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𝜷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  <m:d>
                        <m:d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𝒕</m:t>
                          </m:r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altLang="zh-CN" sz="2400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𝝉</m:t>
                          </m:r>
                        </m:e>
                      </m:d>
                      <m:sSup>
                        <m:sSupPr>
                          <m:ctrlPr>
                            <a:rPr lang="en-US" altLang="zh-CN" sz="2400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altLang="zh-CN" sz="2400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sz="2400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𝒋</m:t>
                          </m:r>
                          <m:r>
                            <a:rPr lang="en-US" altLang="zh-CN" sz="2400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  <m:r>
                            <a:rPr lang="en-US" altLang="zh-CN" sz="2400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𝝅</m:t>
                          </m:r>
                          <m:r>
                            <a:rPr lang="en-US" altLang="zh-CN" sz="2400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𝒇𝒕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B89FD17-C03A-4DB0-BA0F-088ED003E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386" y="3848903"/>
                <a:ext cx="6096000" cy="476028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0F293704-B652-4872-8961-5B52CE48A4E8}"/>
              </a:ext>
            </a:extLst>
          </p:cNvPr>
          <p:cNvCxnSpPr/>
          <p:nvPr/>
        </p:nvCxnSpPr>
        <p:spPr>
          <a:xfrm>
            <a:off x="9505950" y="4500562"/>
            <a:ext cx="1847850" cy="0"/>
          </a:xfrm>
          <a:prstGeom prst="straightConnector1">
            <a:avLst/>
          </a:prstGeom>
          <a:ln w="38100">
            <a:solidFill>
              <a:srgbClr val="ED6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10969F4E-68AF-4E52-9760-8A742CA63A6F}"/>
              </a:ext>
            </a:extLst>
          </p:cNvPr>
          <p:cNvSpPr txBox="1"/>
          <p:nvPr/>
        </p:nvSpPr>
        <p:spPr>
          <a:xfrm>
            <a:off x="9763125" y="4460447"/>
            <a:ext cx="1419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Velocity v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CE4D0AE-CEF5-84CA-A814-EA6E320F39C2}"/>
                  </a:ext>
                </a:extLst>
              </p:cNvPr>
              <p:cNvSpPr txBox="1"/>
              <p:nvPr/>
            </p:nvSpPr>
            <p:spPr>
              <a:xfrm>
                <a:off x="7772400" y="2001015"/>
                <a:ext cx="4274119" cy="7938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𝜶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  <m:d>
                        <m:d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𝒕</m:t>
                          </m:r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𝝉</m:t>
                          </m:r>
                        </m:e>
                      </m:d>
                      <m:sSup>
                        <m:sSupPr>
                          <m:ctrlPr>
                            <a:rPr lang="en-US" altLang="zh-CN" sz="2400" b="1" i="1" dirty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sz="2400" b="1" i="1" dirty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𝒋</m:t>
                          </m:r>
                          <m:r>
                            <a:rPr lang="en-US" altLang="zh-CN" sz="2400" b="1" i="1" dirty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  <m:r>
                            <a:rPr lang="en-US" altLang="zh-CN" sz="2400" b="1" i="1" dirty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𝝅</m:t>
                          </m:r>
                          <m:sSub>
                            <m:sSubPr>
                              <m:ctrlPr>
                                <a:rPr lang="en-US" altLang="zh-CN" sz="2400" b="1" i="1" dirty="0" smtClean="0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sz="2400" b="1" i="1" dirty="0" smtClean="0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𝒗</m:t>
                              </m:r>
                            </m:sub>
                          </m:sSub>
                          <m:r>
                            <a:rPr lang="en-US" altLang="zh-CN" sz="2400" b="1" i="1" dirty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𝒕</m:t>
                          </m:r>
                        </m:sup>
                      </m:sSup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𝒘𝒉𝒆𝒓𝒆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𝝉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𝒅</m:t>
                          </m:r>
                        </m:num>
                        <m:den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𝒄</m:t>
                          </m:r>
                        </m:den>
                      </m:f>
                    </m:oMath>
                  </m:oMathPara>
                </a14:m>
                <a:endParaRPr lang="zh-CN" altLang="en-US" sz="2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CE4D0AE-CEF5-84CA-A814-EA6E320F3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0" y="2001015"/>
                <a:ext cx="4274119" cy="7938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6367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E76EB1-DA40-40DB-B3F2-8DB29D848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Proactive Sensing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3EDA21-7418-4D04-BD5E-935C5EC8E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11CF7-3CEA-4476-AA1D-FDB53D59C6A7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4100" name="Picture 4" descr="5g Base Station Icon Clipart , Png Download - Cell Tower, Transparent Png -  kindpng">
            <a:extLst>
              <a:ext uri="{FF2B5EF4-FFF2-40B4-BE49-F238E27FC236}">
                <a16:creationId xmlns:a16="http://schemas.microsoft.com/office/drawing/2014/main" id="{E95FCDE7-5461-402C-AC5D-7B3D9AF9B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1" y="1857374"/>
            <a:ext cx="2452754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F07C968-CC7E-4EB7-ADCD-6AA0C6081B17}"/>
                  </a:ext>
                </a:extLst>
              </p:cNvPr>
              <p:cNvSpPr txBox="1"/>
              <p:nvPr/>
            </p:nvSpPr>
            <p:spPr>
              <a:xfrm>
                <a:off x="1838325" y="1312366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𝒕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zh-CN" altLang="en-US" sz="2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F07C968-CC7E-4EB7-ADCD-6AA0C6081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25" y="1312366"/>
                <a:ext cx="817853" cy="461665"/>
              </a:xfrm>
              <a:prstGeom prst="rect">
                <a:avLst/>
              </a:prstGeom>
              <a:blipFill>
                <a:blip r:embed="rId3"/>
                <a:stretch>
                  <a:fillRect r="-1493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644B7C1-E896-4009-BA1E-BD73C787D8B7}"/>
                  </a:ext>
                </a:extLst>
              </p:cNvPr>
              <p:cNvSpPr txBox="1"/>
              <p:nvPr/>
            </p:nvSpPr>
            <p:spPr>
              <a:xfrm>
                <a:off x="4857749" y="2002812"/>
                <a:ext cx="6805083" cy="2927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the BS knows y(t)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𝐶𝑜𝑟</m:t>
                    </m:r>
                    <m:d>
                      <m:d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=|∫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d>
                      <m:d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−2</m:t>
                        </m:r>
                        <m:r>
                          <a:rPr lang="en-US" altLang="zh-CN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e>
                    </m:d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r>
                          <a:rPr lang="en-US" altLang="zh-CN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𝑑𝑡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estimation of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𝜏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𝜏</m:t>
                              </m:r>
                            </m:e>
                          </m:ac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 = </m:t>
                          </m:r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𝑎𝑟𝑔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𝑐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𝑑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𝐶𝑜𝑟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𝑐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644B7C1-E896-4009-BA1E-BD73C787D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749" y="2002812"/>
                <a:ext cx="6805083" cy="2927853"/>
              </a:xfrm>
              <a:prstGeom prst="rect">
                <a:avLst/>
              </a:prstGeom>
              <a:blipFill>
                <a:blip r:embed="rId4"/>
                <a:stretch>
                  <a:fillRect l="-1254" t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B89FD17-C03A-4DB0-BA0F-088ED003EA8C}"/>
                  </a:ext>
                </a:extLst>
              </p:cNvPr>
              <p:cNvSpPr txBox="1"/>
              <p:nvPr/>
            </p:nvSpPr>
            <p:spPr>
              <a:xfrm>
                <a:off x="-520539" y="5167310"/>
                <a:ext cx="6096000" cy="4760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𝒚</m:t>
                      </m:r>
                      <m:d>
                        <m:d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𝒕</m:t>
                          </m:r>
                        </m:e>
                      </m:d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 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𝜶𝜷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  <m:d>
                        <m:d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𝒕</m:t>
                          </m:r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altLang="zh-CN" sz="2400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𝝉</m:t>
                          </m:r>
                        </m:e>
                      </m:d>
                      <m:sSup>
                        <m:sSupPr>
                          <m:ctrlPr>
                            <a:rPr lang="en-US" altLang="zh-CN" sz="2400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altLang="zh-CN" sz="2400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sz="2400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𝒋</m:t>
                          </m:r>
                          <m:r>
                            <a:rPr lang="en-US" altLang="zh-CN" sz="2400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  <m:r>
                            <a:rPr lang="en-US" altLang="zh-CN" sz="2400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𝝅</m:t>
                          </m:r>
                          <m:r>
                            <a:rPr lang="en-US" altLang="zh-CN" sz="2400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𝒇𝒕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B89FD17-C03A-4DB0-BA0F-088ED003E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0539" y="5167310"/>
                <a:ext cx="6096000" cy="476028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605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E76EB1-DA40-40DB-B3F2-8DB29D848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Proactive Sensing: Analysis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3EDA21-7418-4D04-BD5E-935C5EC8E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11CF7-3CEA-4476-AA1D-FDB53D59C6A7}" type="slidenum">
              <a:rPr lang="zh-CN" altLang="en-US" smtClean="0"/>
              <a:t>13</a:t>
            </a:fld>
            <a:endParaRPr lang="zh-CN" altLang="en-US" dirty="0"/>
          </a:p>
        </p:txBody>
      </p:sp>
      <p:pic>
        <p:nvPicPr>
          <p:cNvPr id="4100" name="Picture 4" descr="5g Base Station Icon Clipart , Png Download - Cell Tower, Transparent Png -  kindpng">
            <a:extLst>
              <a:ext uri="{FF2B5EF4-FFF2-40B4-BE49-F238E27FC236}">
                <a16:creationId xmlns:a16="http://schemas.microsoft.com/office/drawing/2014/main" id="{E95FCDE7-5461-402C-AC5D-7B3D9AF9B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1" y="1857374"/>
            <a:ext cx="2452754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F07C968-CC7E-4EB7-ADCD-6AA0C6081B17}"/>
                  </a:ext>
                </a:extLst>
              </p:cNvPr>
              <p:cNvSpPr txBox="1"/>
              <p:nvPr/>
            </p:nvSpPr>
            <p:spPr>
              <a:xfrm>
                <a:off x="1838325" y="1312366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𝒕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zh-CN" altLang="en-US" sz="2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F07C968-CC7E-4EB7-ADCD-6AA0C6081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25" y="1312366"/>
                <a:ext cx="817853" cy="461665"/>
              </a:xfrm>
              <a:prstGeom prst="rect">
                <a:avLst/>
              </a:prstGeom>
              <a:blipFill>
                <a:blip r:embed="rId3"/>
                <a:stretch>
                  <a:fillRect r="-1493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644B7C1-E896-4009-BA1E-BD73C787D8B7}"/>
                  </a:ext>
                </a:extLst>
              </p:cNvPr>
              <p:cNvSpPr txBox="1"/>
              <p:nvPr/>
            </p:nvSpPr>
            <p:spPr>
              <a:xfrm>
                <a:off x="4061011" y="2002812"/>
                <a:ext cx="7844117" cy="3672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is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𝜏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altLang="zh-CN" sz="24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known,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𝐶𝑜𝑟</m:t>
                    </m:r>
                    <m:d>
                      <m:d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𝜏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=|∫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d>
                      <m:d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−2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𝜏</m:t>
                        </m:r>
                      </m:e>
                    </m:d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r>
                          <a:rPr lang="en-US" altLang="zh-CN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𝑑𝑡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estimation of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</m:oMath>
                </a14:m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= </m:t>
                          </m:r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𝑎𝑟𝑔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𝑑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𝐶𝑜𝑟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 </m:t>
                      </m:r>
                      <m:limLow>
                        <m:limLow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limLow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𝑎𝑟𝑔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max</m:t>
                          </m:r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 </m:t>
                          </m:r>
                        </m:e>
                        <m:li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𝑑</m:t>
                          </m:r>
                        </m:lim>
                      </m:limLow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|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∫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−2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𝜏</m:t>
                          </m:r>
                        </m:e>
                      </m:d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𝑗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𝑑𝑡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𝛼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sz="24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−2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𝜏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𝑗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𝑓𝑡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|</m:t>
                      </m:r>
                    </m:oMath>
                  </m:oMathPara>
                </a14:m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 </m:t>
                      </m:r>
                      <m:limLow>
                        <m:limLow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limLow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𝑎𝑟𝑔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max</m:t>
                          </m:r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 </m:t>
                          </m:r>
                        </m:e>
                        <m:li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𝑑</m:t>
                          </m:r>
                        </m:lim>
                      </m:limLow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|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𝛼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∫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−2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𝑗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𝑑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|</m:t>
                      </m:r>
                    </m:oMath>
                  </m:oMathPara>
                </a14:m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644B7C1-E896-4009-BA1E-BD73C787D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011" y="2002812"/>
                <a:ext cx="7844117" cy="3672544"/>
              </a:xfrm>
              <a:prstGeom prst="rect">
                <a:avLst/>
              </a:prstGeom>
              <a:blipFill>
                <a:blip r:embed="rId4"/>
                <a:stretch>
                  <a:fillRect l="-1010" t="-8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B89FD17-C03A-4DB0-BA0F-088ED003EA8C}"/>
                  </a:ext>
                </a:extLst>
              </p:cNvPr>
              <p:cNvSpPr txBox="1"/>
              <p:nvPr/>
            </p:nvSpPr>
            <p:spPr>
              <a:xfrm>
                <a:off x="-520539" y="5167310"/>
                <a:ext cx="6096000" cy="4760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𝒚</m:t>
                      </m:r>
                      <m:d>
                        <m:d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𝒕</m:t>
                          </m:r>
                        </m:e>
                      </m:d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 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𝜶𝜷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  <m:d>
                        <m:d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𝒕</m:t>
                          </m:r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altLang="zh-CN" sz="2400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𝝉</m:t>
                          </m:r>
                        </m:e>
                      </m:d>
                      <m:sSup>
                        <m:sSupPr>
                          <m:ctrlPr>
                            <a:rPr lang="en-US" altLang="zh-CN" sz="2400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altLang="zh-CN" sz="2400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sz="2400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𝒋</m:t>
                          </m:r>
                          <m:r>
                            <a:rPr lang="en-US" altLang="zh-CN" sz="2400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  <m:r>
                            <a:rPr lang="en-US" altLang="zh-CN" sz="2400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𝝅</m:t>
                          </m:r>
                          <m:r>
                            <a:rPr lang="en-US" altLang="zh-CN" sz="2400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𝒇𝒕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B89FD17-C03A-4DB0-BA0F-088ED003E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0539" y="5167310"/>
                <a:ext cx="6096000" cy="476028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1091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E76EB1-DA40-40DB-B3F2-8DB29D848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Proactive Sensing: Analysis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3EDA21-7418-4D04-BD5E-935C5EC8E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11CF7-3CEA-4476-AA1D-FDB53D59C6A7}" type="slidenum">
              <a:rPr lang="zh-CN" altLang="en-US" smtClean="0"/>
              <a:t>14</a:t>
            </a:fld>
            <a:endParaRPr lang="zh-CN" altLang="en-US" dirty="0"/>
          </a:p>
        </p:txBody>
      </p:sp>
      <p:pic>
        <p:nvPicPr>
          <p:cNvPr id="4100" name="Picture 4" descr="5g Base Station Icon Clipart , Png Download - Cell Tower, Transparent Png -  kindpng">
            <a:extLst>
              <a:ext uri="{FF2B5EF4-FFF2-40B4-BE49-F238E27FC236}">
                <a16:creationId xmlns:a16="http://schemas.microsoft.com/office/drawing/2014/main" id="{E95FCDE7-5461-402C-AC5D-7B3D9AF9B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1" y="1857374"/>
            <a:ext cx="2452754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F07C968-CC7E-4EB7-ADCD-6AA0C6081B17}"/>
                  </a:ext>
                </a:extLst>
              </p:cNvPr>
              <p:cNvSpPr txBox="1"/>
              <p:nvPr/>
            </p:nvSpPr>
            <p:spPr>
              <a:xfrm>
                <a:off x="1838325" y="1312366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𝒕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zh-CN" altLang="en-US" sz="2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F07C968-CC7E-4EB7-ADCD-6AA0C6081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25" y="1312366"/>
                <a:ext cx="817853" cy="461665"/>
              </a:xfrm>
              <a:prstGeom prst="rect">
                <a:avLst/>
              </a:prstGeom>
              <a:blipFill>
                <a:blip r:embed="rId3"/>
                <a:stretch>
                  <a:fillRect r="-1493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644B7C1-E896-4009-BA1E-BD73C787D8B7}"/>
                  </a:ext>
                </a:extLst>
              </p:cNvPr>
              <p:cNvSpPr txBox="1"/>
              <p:nvPr/>
            </p:nvSpPr>
            <p:spPr>
              <a:xfrm>
                <a:off x="4061011" y="2002812"/>
                <a:ext cx="7844117" cy="3272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is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altLang="zh-CN" sz="24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known,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𝐶𝑜𝑟</m:t>
                    </m:r>
                    <m:d>
                      <m:d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=|∫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d>
                      <m:d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−2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e>
                    </m:d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𝑓𝑡</m:t>
                        </m:r>
                      </m:sup>
                    </m:sSup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𝑑𝑡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estimation of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𝜏</m:t>
                    </m:r>
                  </m:oMath>
                </a14:m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𝜏</m:t>
                              </m:r>
                            </m:e>
                          </m:ac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= </m:t>
                          </m:r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𝑎𝑟𝑔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𝑐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𝐶𝑜𝑟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𝑐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𝑓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 </m:t>
                      </m:r>
                      <m:limLow>
                        <m:limLow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limLow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𝑎𝑟𝑔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max</m:t>
                          </m:r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 </m:t>
                          </m:r>
                        </m:e>
                        <m:li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𝑐</m:t>
                          </m:r>
                        </m:lim>
                      </m:limLow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|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∫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−2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𝑐</m:t>
                          </m:r>
                        </m:e>
                      </m:d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𝑗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𝑓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𝛼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sz="24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−2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𝜏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𝑗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𝑓𝑡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|</m:t>
                      </m:r>
                    </m:oMath>
                  </m:oMathPara>
                </a14:m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 </m:t>
                      </m:r>
                      <m:limLow>
                        <m:limLow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limLow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𝑎𝑟𝑔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max</m:t>
                          </m:r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 </m:t>
                          </m:r>
                        </m:e>
                        <m:li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𝑐</m:t>
                          </m:r>
                        </m:lim>
                      </m:limLow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|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𝛼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∫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−2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𝑐</m:t>
                          </m:r>
                        </m:e>
                      </m:d>
                      <m:r>
                        <a:rPr lang="zh-CN" altLang="en-US" sz="24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−2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𝜏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|</m:t>
                      </m:r>
                    </m:oMath>
                  </m:oMathPara>
                </a14:m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644B7C1-E896-4009-BA1E-BD73C787D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011" y="2002812"/>
                <a:ext cx="7844117" cy="3272563"/>
              </a:xfrm>
              <a:prstGeom prst="rect">
                <a:avLst/>
              </a:prstGeom>
              <a:blipFill>
                <a:blip r:embed="rId4"/>
                <a:stretch>
                  <a:fillRect l="-1010" t="-9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B89FD17-C03A-4DB0-BA0F-088ED003EA8C}"/>
                  </a:ext>
                </a:extLst>
              </p:cNvPr>
              <p:cNvSpPr txBox="1"/>
              <p:nvPr/>
            </p:nvSpPr>
            <p:spPr>
              <a:xfrm>
                <a:off x="-520539" y="5167310"/>
                <a:ext cx="6096000" cy="4760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𝒚</m:t>
                      </m:r>
                      <m:d>
                        <m:d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𝒕</m:t>
                          </m:r>
                        </m:e>
                      </m:d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 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𝜶𝜷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  <m:d>
                        <m:d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𝒕</m:t>
                          </m:r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altLang="zh-CN" sz="2400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𝝉</m:t>
                          </m:r>
                        </m:e>
                      </m:d>
                      <m:sSup>
                        <m:sSupPr>
                          <m:ctrlPr>
                            <a:rPr lang="en-US" altLang="zh-CN" sz="2400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altLang="zh-CN" sz="2400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sz="2400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𝒋</m:t>
                          </m:r>
                          <m:r>
                            <a:rPr lang="en-US" altLang="zh-CN" sz="2400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  <m:r>
                            <a:rPr lang="en-US" altLang="zh-CN" sz="2400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𝝅</m:t>
                          </m:r>
                          <m:r>
                            <a:rPr lang="en-US" altLang="zh-CN" sz="2400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𝒇𝒕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B89FD17-C03A-4DB0-BA0F-088ED003E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0539" y="5167310"/>
                <a:ext cx="6096000" cy="476028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3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E76EB1-DA40-40DB-B3F2-8DB29D848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Proactive Sensing: Full Duplexing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3EDA21-7418-4D04-BD5E-935C5EC8E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11CF7-3CEA-4476-AA1D-FDB53D59C6A7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4100" name="Picture 4" descr="5g Base Station Icon Clipart , Png Download - Cell Tower, Transparent Png -  kindpng">
            <a:extLst>
              <a:ext uri="{FF2B5EF4-FFF2-40B4-BE49-F238E27FC236}">
                <a16:creationId xmlns:a16="http://schemas.microsoft.com/office/drawing/2014/main" id="{E95FCDE7-5461-402C-AC5D-7B3D9AF9B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1" y="1857374"/>
            <a:ext cx="2452754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F07C968-CC7E-4EB7-ADCD-6AA0C6081B17}"/>
                  </a:ext>
                </a:extLst>
              </p:cNvPr>
              <p:cNvSpPr txBox="1"/>
              <p:nvPr/>
            </p:nvSpPr>
            <p:spPr>
              <a:xfrm>
                <a:off x="1838325" y="1312366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𝒕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zh-CN" altLang="en-US" sz="2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F07C968-CC7E-4EB7-ADCD-6AA0C6081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25" y="1312366"/>
                <a:ext cx="817853" cy="461665"/>
              </a:xfrm>
              <a:prstGeom prst="rect">
                <a:avLst/>
              </a:prstGeom>
              <a:blipFill>
                <a:blip r:embed="rId3"/>
                <a:stretch>
                  <a:fillRect r="-1493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E644B7C1-E896-4009-BA1E-BD73C787D8B7}"/>
              </a:ext>
            </a:extLst>
          </p:cNvPr>
          <p:cNvSpPr txBox="1"/>
          <p:nvPr/>
        </p:nvSpPr>
        <p:spPr>
          <a:xfrm>
            <a:off x="4857750" y="2002812"/>
            <a:ext cx="64960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The BS </a:t>
            </a:r>
            <a:r>
              <a:rPr lang="en-US" altLang="zh-CN" sz="2400" dirty="0">
                <a:solidFill>
                  <a:srgbClr val="ED6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should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knows y(t)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BS is sending x(t) =&gt; It must be full duplex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Full duplex is currently </a:t>
            </a:r>
            <a:r>
              <a:rPr lang="en-US" altLang="zh-CN" sz="2400" dirty="0">
                <a:solidFill>
                  <a:srgbClr val="ED6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huge challenge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for data transceiver design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B89FD17-C03A-4DB0-BA0F-088ED003EA8C}"/>
                  </a:ext>
                </a:extLst>
              </p:cNvPr>
              <p:cNvSpPr txBox="1"/>
              <p:nvPr/>
            </p:nvSpPr>
            <p:spPr>
              <a:xfrm>
                <a:off x="-520539" y="5167310"/>
                <a:ext cx="6096000" cy="4760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𝒚</m:t>
                      </m:r>
                      <m:d>
                        <m:d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𝒕</m:t>
                          </m:r>
                        </m:e>
                      </m:d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 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𝜶𝜷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  <m:d>
                        <m:d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𝒕</m:t>
                          </m:r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altLang="zh-CN" sz="2400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𝝉</m:t>
                          </m:r>
                        </m:e>
                      </m:d>
                      <m:sSup>
                        <m:sSupPr>
                          <m:ctrlPr>
                            <a:rPr lang="en-US" altLang="zh-CN" sz="2400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altLang="zh-CN" sz="2400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sz="2400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𝒋</m:t>
                          </m:r>
                          <m:r>
                            <a:rPr lang="en-US" altLang="zh-CN" sz="2400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  <m:r>
                            <a:rPr lang="en-US" altLang="zh-CN" sz="2400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𝝅</m:t>
                          </m:r>
                          <m:r>
                            <a:rPr lang="en-US" altLang="zh-CN" sz="2400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𝒇𝒕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B89FD17-C03A-4DB0-BA0F-088ED003E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0539" y="5167310"/>
                <a:ext cx="6096000" cy="476028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052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E76EB1-DA40-40DB-B3F2-8DB29D848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Proactive Sensing: TDMA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3EDA21-7418-4D04-BD5E-935C5EC8E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11CF7-3CEA-4476-AA1D-FDB53D59C6A7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4100" name="Picture 4" descr="5g Base Station Icon Clipart , Png Download - Cell Tower, Transparent Png -  kindpng">
            <a:extLst>
              <a:ext uri="{FF2B5EF4-FFF2-40B4-BE49-F238E27FC236}">
                <a16:creationId xmlns:a16="http://schemas.microsoft.com/office/drawing/2014/main" id="{E95FCDE7-5461-402C-AC5D-7B3D9AF9B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1" y="1857374"/>
            <a:ext cx="2452754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F07C968-CC7E-4EB7-ADCD-6AA0C6081B17}"/>
                  </a:ext>
                </a:extLst>
              </p:cNvPr>
              <p:cNvSpPr txBox="1"/>
              <p:nvPr/>
            </p:nvSpPr>
            <p:spPr>
              <a:xfrm>
                <a:off x="1838325" y="1312366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𝒕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zh-CN" altLang="en-US" sz="2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F07C968-CC7E-4EB7-ADCD-6AA0C6081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25" y="1312366"/>
                <a:ext cx="817853" cy="461665"/>
              </a:xfrm>
              <a:prstGeom prst="rect">
                <a:avLst/>
              </a:prstGeom>
              <a:blipFill>
                <a:blip r:embed="rId3"/>
                <a:stretch>
                  <a:fillRect r="-1493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E644B7C1-E896-4009-BA1E-BD73C787D8B7}"/>
              </a:ext>
            </a:extLst>
          </p:cNvPr>
          <p:cNvSpPr txBox="1"/>
          <p:nvPr/>
        </p:nvSpPr>
        <p:spPr>
          <a:xfrm>
            <a:off x="4857749" y="2002812"/>
            <a:ext cx="69056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The BS sends the radar and data waves in different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Radar wave: Frequency Modulated Continuous Wave </a:t>
            </a:r>
            <a:r>
              <a:rPr lang="en-US" altLang="zh-CN" sz="2400" dirty="0">
                <a:solidFill>
                  <a:srgbClr val="ED6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(FMCW)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ED6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Only require full duplexing in FMCW transmission – Easy-peasy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B89FD17-C03A-4DB0-BA0F-088ED003EA8C}"/>
                  </a:ext>
                </a:extLst>
              </p:cNvPr>
              <p:cNvSpPr txBox="1"/>
              <p:nvPr/>
            </p:nvSpPr>
            <p:spPr>
              <a:xfrm>
                <a:off x="-520539" y="5167310"/>
                <a:ext cx="6096000" cy="4760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𝒚</m:t>
                      </m:r>
                      <m:d>
                        <m:d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𝒕</m:t>
                          </m:r>
                        </m:e>
                      </m:d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 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𝜶𝜷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  <m:d>
                        <m:d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𝒕</m:t>
                          </m:r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altLang="zh-CN" sz="2400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𝝉</m:t>
                          </m:r>
                        </m:e>
                      </m:d>
                      <m:sSup>
                        <m:sSupPr>
                          <m:ctrlPr>
                            <a:rPr lang="en-US" altLang="zh-CN" sz="2400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altLang="zh-CN" sz="2400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sz="2400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𝒋</m:t>
                          </m:r>
                          <m:r>
                            <a:rPr lang="en-US" altLang="zh-CN" sz="2400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  <m:r>
                            <a:rPr lang="en-US" altLang="zh-CN" sz="2400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𝝅</m:t>
                          </m:r>
                          <m:r>
                            <a:rPr lang="en-US" altLang="zh-CN" sz="2400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𝒇𝒕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B89FD17-C03A-4DB0-BA0F-088ED003E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0539" y="5167310"/>
                <a:ext cx="6096000" cy="476028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DFD65011-8AF1-42CE-898E-FB9833340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0595" y="4373741"/>
            <a:ext cx="7826630" cy="20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322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Passive Sensing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11CF7-3CEA-4476-AA1D-FDB53D59C6A7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5" name="Picture 4" descr="5g Base Station Icon Clipart , Png Download - Cell Tower, Transparent Png -  kindpng">
            <a:extLst>
              <a:ext uri="{FF2B5EF4-FFF2-40B4-BE49-F238E27FC236}">
                <a16:creationId xmlns:a16="http://schemas.microsoft.com/office/drawing/2014/main" id="{E95FCDE7-5461-402C-AC5D-7B3D9AF9B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1" y="1857374"/>
            <a:ext cx="2452754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Free icon - Free vector icons - Free SVG, PSD, PNG, EPS, Ai &amp; Icon Font">
            <a:extLst>
              <a:ext uri="{FF2B5EF4-FFF2-40B4-BE49-F238E27FC236}">
                <a16:creationId xmlns:a16="http://schemas.microsoft.com/office/drawing/2014/main" id="{5882392B-BE96-41DD-88DD-1A7449CE2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563" y="235743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D2603F3-2A1B-4C6E-9DC4-37B5A4492360}"/>
              </a:ext>
            </a:extLst>
          </p:cNvPr>
          <p:cNvCxnSpPr/>
          <p:nvPr/>
        </p:nvCxnSpPr>
        <p:spPr>
          <a:xfrm>
            <a:off x="3952875" y="2438400"/>
            <a:ext cx="4738688" cy="666750"/>
          </a:xfrm>
          <a:prstGeom prst="straightConnector1">
            <a:avLst/>
          </a:prstGeom>
          <a:ln w="57150">
            <a:solidFill>
              <a:srgbClr val="2BB7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D3EF8D2-8866-40F8-8E95-69FA3F6E2E03}"/>
              </a:ext>
            </a:extLst>
          </p:cNvPr>
          <p:cNvSpPr txBox="1"/>
          <p:nvPr/>
        </p:nvSpPr>
        <p:spPr>
          <a:xfrm>
            <a:off x="5524500" y="2167086"/>
            <a:ext cx="1736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Data Signals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383BDAF4-982B-4575-8D83-E76F8212511E}"/>
              </a:ext>
            </a:extLst>
          </p:cNvPr>
          <p:cNvCxnSpPr/>
          <p:nvPr/>
        </p:nvCxnSpPr>
        <p:spPr>
          <a:xfrm>
            <a:off x="3952875" y="3043088"/>
            <a:ext cx="4738688" cy="666750"/>
          </a:xfrm>
          <a:prstGeom prst="straightConnector1">
            <a:avLst/>
          </a:prstGeom>
          <a:ln w="57150">
            <a:solidFill>
              <a:srgbClr val="2BB7B3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9001E6EA-77B3-4083-815F-4D685AC4A3EE}"/>
              </a:ext>
            </a:extLst>
          </p:cNvPr>
          <p:cNvSpPr txBox="1"/>
          <p:nvPr/>
        </p:nvSpPr>
        <p:spPr>
          <a:xfrm>
            <a:off x="6096000" y="3662510"/>
            <a:ext cx="790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Echo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762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Passive Sensing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11CF7-3CEA-4476-AA1D-FDB53D59C6A7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5" name="Picture 4" descr="5g Base Station Icon Clipart , Png Download - Cell Tower, Transparent Png -  kindpng">
            <a:extLst>
              <a:ext uri="{FF2B5EF4-FFF2-40B4-BE49-F238E27FC236}">
                <a16:creationId xmlns:a16="http://schemas.microsoft.com/office/drawing/2014/main" id="{E95FCDE7-5461-402C-AC5D-7B3D9AF9B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1" y="1857374"/>
            <a:ext cx="2452754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Free icon - Free vector icons - Free SVG, PSD, PNG, EPS, Ai &amp; Icon Font">
            <a:extLst>
              <a:ext uri="{FF2B5EF4-FFF2-40B4-BE49-F238E27FC236}">
                <a16:creationId xmlns:a16="http://schemas.microsoft.com/office/drawing/2014/main" id="{5882392B-BE96-41DD-88DD-1A7449CE2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563" y="235743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D2603F3-2A1B-4C6E-9DC4-37B5A4492360}"/>
              </a:ext>
            </a:extLst>
          </p:cNvPr>
          <p:cNvCxnSpPr/>
          <p:nvPr/>
        </p:nvCxnSpPr>
        <p:spPr>
          <a:xfrm>
            <a:off x="3952875" y="2438400"/>
            <a:ext cx="4738688" cy="666750"/>
          </a:xfrm>
          <a:prstGeom prst="straightConnector1">
            <a:avLst/>
          </a:prstGeom>
          <a:ln w="57150">
            <a:solidFill>
              <a:srgbClr val="2BB7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D3EF8D2-8866-40F8-8E95-69FA3F6E2E03}"/>
              </a:ext>
            </a:extLst>
          </p:cNvPr>
          <p:cNvSpPr txBox="1"/>
          <p:nvPr/>
        </p:nvSpPr>
        <p:spPr>
          <a:xfrm>
            <a:off x="5524500" y="2167086"/>
            <a:ext cx="1736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Data Signals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383BDAF4-982B-4575-8D83-E76F8212511E}"/>
              </a:ext>
            </a:extLst>
          </p:cNvPr>
          <p:cNvCxnSpPr/>
          <p:nvPr/>
        </p:nvCxnSpPr>
        <p:spPr>
          <a:xfrm flipV="1">
            <a:off x="7086600" y="3709838"/>
            <a:ext cx="1604963" cy="1385243"/>
          </a:xfrm>
          <a:prstGeom prst="straightConnector1">
            <a:avLst/>
          </a:prstGeom>
          <a:ln w="57150">
            <a:solidFill>
              <a:srgbClr val="2BB7B3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9001E6EA-77B3-4083-815F-4D685AC4A3EE}"/>
              </a:ext>
            </a:extLst>
          </p:cNvPr>
          <p:cNvSpPr txBox="1"/>
          <p:nvPr/>
        </p:nvSpPr>
        <p:spPr>
          <a:xfrm>
            <a:off x="6913879" y="4052145"/>
            <a:ext cx="790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Echo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0" y="5000624"/>
            <a:ext cx="1305255" cy="130525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D3EF8D2-8866-40F8-8E95-69FA3F6E2E03}"/>
              </a:ext>
            </a:extLst>
          </p:cNvPr>
          <p:cNvSpPr txBox="1"/>
          <p:nvPr/>
        </p:nvSpPr>
        <p:spPr>
          <a:xfrm>
            <a:off x="6886024" y="5653251"/>
            <a:ext cx="2274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Passive Receiver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D2603F3-2A1B-4C6E-9DC4-37B5A4492360}"/>
              </a:ext>
            </a:extLst>
          </p:cNvPr>
          <p:cNvCxnSpPr/>
          <p:nvPr/>
        </p:nvCxnSpPr>
        <p:spPr>
          <a:xfrm>
            <a:off x="3952875" y="2800234"/>
            <a:ext cx="1249045" cy="2576777"/>
          </a:xfrm>
          <a:prstGeom prst="straightConnector1">
            <a:avLst/>
          </a:prstGeom>
          <a:ln w="57150">
            <a:solidFill>
              <a:srgbClr val="2BB7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3D3EF8D2-8866-40F8-8E95-69FA3F6E2E03}"/>
              </a:ext>
            </a:extLst>
          </p:cNvPr>
          <p:cNvSpPr txBox="1"/>
          <p:nvPr/>
        </p:nvSpPr>
        <p:spPr>
          <a:xfrm>
            <a:off x="4254500" y="3196218"/>
            <a:ext cx="1736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Data Signals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103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Passive Sensing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11CF7-3CEA-4476-AA1D-FDB53D59C6A7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5" name="Picture 4" descr="5g Base Station Icon Clipart , Png Download - Cell Tower, Transparent Png -  kindpng">
            <a:extLst>
              <a:ext uri="{FF2B5EF4-FFF2-40B4-BE49-F238E27FC236}">
                <a16:creationId xmlns:a16="http://schemas.microsoft.com/office/drawing/2014/main" id="{E95FCDE7-5461-402C-AC5D-7B3D9AF9B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1" y="1857374"/>
            <a:ext cx="2452754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Free icon - Free vector icons - Free SVG, PSD, PNG, EPS, Ai &amp; Icon Font">
            <a:extLst>
              <a:ext uri="{FF2B5EF4-FFF2-40B4-BE49-F238E27FC236}">
                <a16:creationId xmlns:a16="http://schemas.microsoft.com/office/drawing/2014/main" id="{5882392B-BE96-41DD-88DD-1A7449CE2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563" y="235743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D3EF8D2-8866-40F8-8E95-69FA3F6E2E03}"/>
              </a:ext>
            </a:extLst>
          </p:cNvPr>
          <p:cNvSpPr txBox="1"/>
          <p:nvPr/>
        </p:nvSpPr>
        <p:spPr>
          <a:xfrm>
            <a:off x="5124907" y="3244968"/>
            <a:ext cx="2847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ED6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Surveillance Channel</a:t>
            </a:r>
            <a:endParaRPr lang="zh-CN" altLang="en-US" sz="2400" b="1" dirty="0">
              <a:solidFill>
                <a:srgbClr val="ED6C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0" y="5000624"/>
            <a:ext cx="1305255" cy="130525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D3EF8D2-8866-40F8-8E95-69FA3F6E2E03}"/>
              </a:ext>
            </a:extLst>
          </p:cNvPr>
          <p:cNvSpPr txBox="1"/>
          <p:nvPr/>
        </p:nvSpPr>
        <p:spPr>
          <a:xfrm>
            <a:off x="6886024" y="5653251"/>
            <a:ext cx="2274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Passive Receiver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D2603F3-2A1B-4C6E-9DC4-37B5A4492360}"/>
              </a:ext>
            </a:extLst>
          </p:cNvPr>
          <p:cNvCxnSpPr/>
          <p:nvPr/>
        </p:nvCxnSpPr>
        <p:spPr>
          <a:xfrm>
            <a:off x="3952875" y="2800234"/>
            <a:ext cx="1249045" cy="2576777"/>
          </a:xfrm>
          <a:prstGeom prst="straightConnector1">
            <a:avLst/>
          </a:prstGeom>
          <a:ln w="57150">
            <a:solidFill>
              <a:srgbClr val="2BB7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3D3EF8D2-8866-40F8-8E95-69FA3F6E2E03}"/>
              </a:ext>
            </a:extLst>
          </p:cNvPr>
          <p:cNvSpPr txBox="1"/>
          <p:nvPr/>
        </p:nvSpPr>
        <p:spPr>
          <a:xfrm>
            <a:off x="2410695" y="4960754"/>
            <a:ext cx="2575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2BB7B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Reference Channel</a:t>
            </a:r>
            <a:endParaRPr lang="zh-CN" altLang="en-US" sz="2400" b="1" dirty="0">
              <a:solidFill>
                <a:srgbClr val="2BB7B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D3EF8D2-8866-40F8-8E95-69FA3F6E2E03}"/>
              </a:ext>
            </a:extLst>
          </p:cNvPr>
          <p:cNvSpPr txBox="1"/>
          <p:nvPr/>
        </p:nvSpPr>
        <p:spPr>
          <a:xfrm>
            <a:off x="7388224" y="1433723"/>
            <a:ext cx="4749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ED6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BS or car may not know the existence of passive receiver.</a:t>
            </a:r>
            <a:endParaRPr lang="zh-CN" altLang="en-US" sz="2400" b="1" dirty="0">
              <a:solidFill>
                <a:srgbClr val="ED6C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4092084" y="2648584"/>
            <a:ext cx="4317078" cy="2352040"/>
          </a:xfrm>
          <a:custGeom>
            <a:avLst/>
            <a:gdLst>
              <a:gd name="connsiteX0" fmla="*/ 0 w 4317078"/>
              <a:gd name="connsiteY0" fmla="*/ 0 h 2352040"/>
              <a:gd name="connsiteX1" fmla="*/ 4251960 w 4317078"/>
              <a:gd name="connsiteY1" fmla="*/ 843280 h 2352040"/>
              <a:gd name="connsiteX2" fmla="*/ 2575560 w 4317078"/>
              <a:gd name="connsiteY2" fmla="*/ 2352040 h 235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17078" h="2352040">
                <a:moveTo>
                  <a:pt x="0" y="0"/>
                </a:moveTo>
                <a:cubicBezTo>
                  <a:pt x="1911350" y="225637"/>
                  <a:pt x="3822700" y="451274"/>
                  <a:pt x="4251960" y="843280"/>
                </a:cubicBezTo>
                <a:cubicBezTo>
                  <a:pt x="4681220" y="1235286"/>
                  <a:pt x="2858347" y="2082800"/>
                  <a:pt x="2575560" y="2352040"/>
                </a:cubicBezTo>
              </a:path>
            </a:pathLst>
          </a:custGeom>
          <a:noFill/>
          <a:ln w="38100">
            <a:solidFill>
              <a:srgbClr val="ED6C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02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Sensing</a:t>
            </a:r>
            <a:endParaRPr lang="zh-CN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To detect the location, motion of mobile devices, vehicles or human</a:t>
            </a:r>
          </a:p>
          <a:p>
            <a:endParaRPr lang="en-US" altLang="zh-CN" dirty="0"/>
          </a:p>
          <a:p>
            <a:r>
              <a:rPr lang="en-US" altLang="zh-CN" dirty="0"/>
              <a:t>Sensing may improve the communication efficiency</a:t>
            </a:r>
          </a:p>
          <a:p>
            <a:endParaRPr lang="en-US" altLang="zh-CN" dirty="0"/>
          </a:p>
          <a:p>
            <a:r>
              <a:rPr lang="en-US" altLang="zh-CN" dirty="0"/>
              <a:t>Sensing may also provide services other than communications 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A853D0-D301-47D5-A22A-DDBB39950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11CF7-3CEA-4476-AA1D-FDB53D59C6A7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C0D2C2AC-AA67-4D40-8509-88910CE0B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Week 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6888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Passive Sensing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11CF7-3CEA-4476-AA1D-FDB53D59C6A7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5" name="Picture 4" descr="5g Base Station Icon Clipart , Png Download - Cell Tower, Transparent Png -  kindpng">
            <a:extLst>
              <a:ext uri="{FF2B5EF4-FFF2-40B4-BE49-F238E27FC236}">
                <a16:creationId xmlns:a16="http://schemas.microsoft.com/office/drawing/2014/main" id="{E95FCDE7-5461-402C-AC5D-7B3D9AF9B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1" y="1857374"/>
            <a:ext cx="2452754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Free icon - Free vector icons - Free SVG, PSD, PNG, EPS, Ai &amp; Icon Font">
            <a:extLst>
              <a:ext uri="{FF2B5EF4-FFF2-40B4-BE49-F238E27FC236}">
                <a16:creationId xmlns:a16="http://schemas.microsoft.com/office/drawing/2014/main" id="{5882392B-BE96-41DD-88DD-1A7449CE2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563" y="235743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D3EF8D2-8866-40F8-8E95-69FA3F6E2E03}"/>
              </a:ext>
            </a:extLst>
          </p:cNvPr>
          <p:cNvSpPr txBox="1"/>
          <p:nvPr/>
        </p:nvSpPr>
        <p:spPr>
          <a:xfrm>
            <a:off x="5124907" y="3244968"/>
            <a:ext cx="2847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ED6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Surveillance Channel</a:t>
            </a:r>
            <a:endParaRPr lang="zh-CN" altLang="en-US" sz="2400" b="1" dirty="0">
              <a:solidFill>
                <a:srgbClr val="ED6C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0" y="5000624"/>
            <a:ext cx="1305255" cy="130525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D3EF8D2-8866-40F8-8E95-69FA3F6E2E03}"/>
              </a:ext>
            </a:extLst>
          </p:cNvPr>
          <p:cNvSpPr txBox="1"/>
          <p:nvPr/>
        </p:nvSpPr>
        <p:spPr>
          <a:xfrm>
            <a:off x="6886024" y="5653251"/>
            <a:ext cx="2274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Passive Receiver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D2603F3-2A1B-4C6E-9DC4-37B5A4492360}"/>
              </a:ext>
            </a:extLst>
          </p:cNvPr>
          <p:cNvCxnSpPr/>
          <p:nvPr/>
        </p:nvCxnSpPr>
        <p:spPr>
          <a:xfrm>
            <a:off x="3952875" y="2800234"/>
            <a:ext cx="1249045" cy="2576777"/>
          </a:xfrm>
          <a:prstGeom prst="straightConnector1">
            <a:avLst/>
          </a:prstGeom>
          <a:ln w="57150">
            <a:solidFill>
              <a:srgbClr val="2BB7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3D3EF8D2-8866-40F8-8E95-69FA3F6E2E03}"/>
              </a:ext>
            </a:extLst>
          </p:cNvPr>
          <p:cNvSpPr txBox="1"/>
          <p:nvPr/>
        </p:nvSpPr>
        <p:spPr>
          <a:xfrm>
            <a:off x="2410695" y="4960754"/>
            <a:ext cx="2575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2BB7B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Reference Channel</a:t>
            </a:r>
            <a:endParaRPr lang="zh-CN" altLang="en-US" sz="2400" b="1" dirty="0">
              <a:solidFill>
                <a:srgbClr val="2BB7B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4092084" y="2648584"/>
            <a:ext cx="4317078" cy="2352040"/>
          </a:xfrm>
          <a:custGeom>
            <a:avLst/>
            <a:gdLst>
              <a:gd name="connsiteX0" fmla="*/ 0 w 4317078"/>
              <a:gd name="connsiteY0" fmla="*/ 0 h 2352040"/>
              <a:gd name="connsiteX1" fmla="*/ 4251960 w 4317078"/>
              <a:gd name="connsiteY1" fmla="*/ 843280 h 2352040"/>
              <a:gd name="connsiteX2" fmla="*/ 2575560 w 4317078"/>
              <a:gd name="connsiteY2" fmla="*/ 2352040 h 235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17078" h="2352040">
                <a:moveTo>
                  <a:pt x="0" y="0"/>
                </a:moveTo>
                <a:cubicBezTo>
                  <a:pt x="1911350" y="225637"/>
                  <a:pt x="3822700" y="451274"/>
                  <a:pt x="4251960" y="843280"/>
                </a:cubicBezTo>
                <a:cubicBezTo>
                  <a:pt x="4681220" y="1235286"/>
                  <a:pt x="2858347" y="2082800"/>
                  <a:pt x="2575560" y="2352040"/>
                </a:cubicBezTo>
              </a:path>
            </a:pathLst>
          </a:custGeom>
          <a:noFill/>
          <a:ln w="38100">
            <a:solidFill>
              <a:srgbClr val="ED6C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F07C968-CC7E-4EB7-ADCD-6AA0C6081B17}"/>
                  </a:ext>
                </a:extLst>
              </p:cNvPr>
              <p:cNvSpPr txBox="1"/>
              <p:nvPr/>
            </p:nvSpPr>
            <p:spPr>
              <a:xfrm>
                <a:off x="1838325" y="1312366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𝒕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zh-CN" altLang="en-US" sz="2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F07C968-CC7E-4EB7-ADCD-6AA0C6081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25" y="1312366"/>
                <a:ext cx="817853" cy="461665"/>
              </a:xfrm>
              <a:prstGeom prst="rect">
                <a:avLst/>
              </a:prstGeom>
              <a:blipFill rotWithShape="0">
                <a:blip r:embed="rId5"/>
                <a:stretch>
                  <a:fillRect r="-1493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B89FD17-C03A-4DB0-BA0F-088ED003EA8C}"/>
                  </a:ext>
                </a:extLst>
              </p:cNvPr>
              <p:cNvSpPr txBox="1"/>
              <p:nvPr/>
            </p:nvSpPr>
            <p:spPr>
              <a:xfrm>
                <a:off x="6383181" y="5020765"/>
                <a:ext cx="6096000" cy="4760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𝒔</m:t>
                          </m:r>
                        </m:sub>
                      </m:sSub>
                      <m:d>
                        <m:d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𝒕</m:t>
                          </m:r>
                        </m:e>
                      </m:d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 </m:t>
                      </m:r>
                      <m:r>
                        <a:rPr lang="en-US" altLang="zh-CN" sz="2400" b="1" i="1" dirty="0" smtClean="0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𝜷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  <m:d>
                        <m:d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𝒕</m:t>
                          </m:r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1" i="1" dirty="0" smtClean="0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 smtClean="0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𝝉</m:t>
                              </m:r>
                            </m:e>
                            <m:sub>
                              <m:r>
                                <a:rPr lang="en-US" altLang="zh-CN" sz="2400" b="1" i="1" dirty="0" smtClean="0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𝒔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zh-CN" sz="2400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altLang="zh-CN" sz="2400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sz="2400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𝒋</m:t>
                          </m:r>
                          <m:r>
                            <a:rPr lang="en-US" altLang="zh-CN" sz="2400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  <m:r>
                            <a:rPr lang="en-US" altLang="zh-CN" sz="2400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𝝅</m:t>
                          </m:r>
                          <m:r>
                            <a:rPr lang="en-US" altLang="zh-CN" sz="2400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𝒇𝒕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B89FD17-C03A-4DB0-BA0F-088ED003E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181" y="5020765"/>
                <a:ext cx="6096000" cy="476028"/>
              </a:xfrm>
              <a:prstGeom prst="rect">
                <a:avLst/>
              </a:prstGeom>
              <a:blipFill rotWithShape="0"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6B89FD17-C03A-4DB0-BA0F-088ED003EA8C}"/>
                  </a:ext>
                </a:extLst>
              </p:cNvPr>
              <p:cNvSpPr txBox="1"/>
              <p:nvPr/>
            </p:nvSpPr>
            <p:spPr>
              <a:xfrm>
                <a:off x="-251299" y="5547978"/>
                <a:ext cx="6096000" cy="4760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𝒓</m:t>
                          </m:r>
                        </m:sub>
                      </m:sSub>
                      <m:d>
                        <m:d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𝒕</m:t>
                          </m:r>
                        </m:e>
                      </m:d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altLang="zh-CN" sz="2400" b="1" i="1" dirty="0" smtClean="0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𝜶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  <m:d>
                        <m:d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𝒕</m:t>
                          </m:r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1" i="1" dirty="0" smtClean="0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 smtClean="0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𝝉</m:t>
                              </m:r>
                            </m:e>
                            <m:sub>
                              <m:r>
                                <a:rPr lang="en-US" altLang="zh-CN" sz="2400" b="1" i="1" dirty="0" smtClean="0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B89FD17-C03A-4DB0-BA0F-088ED003E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51299" y="5547978"/>
                <a:ext cx="6096000" cy="476028"/>
              </a:xfrm>
              <a:prstGeom prst="rect">
                <a:avLst/>
              </a:prstGeom>
              <a:blipFill rotWithShape="0">
                <a:blip r:embed="rId7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6181042" y="2443777"/>
                <a:ext cx="362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042" y="2443777"/>
                <a:ext cx="362599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7709961" y="1690177"/>
                <a:ext cx="877100" cy="5706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CN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𝒔</m:t>
                          </m:r>
                        </m:sub>
                      </m:sSub>
                      <m:r>
                        <a:rPr lang="en-US" altLang="zh-CN" b="1" i="1" dirty="0" smtClean="0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altLang="zh-CN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𝒔</m:t>
                          </m:r>
                        </m:num>
                        <m:den>
                          <m:r>
                            <a:rPr lang="en-US" altLang="zh-CN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𝒄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961" y="1690177"/>
                <a:ext cx="877100" cy="57066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8797985" y="1666579"/>
                <a:ext cx="2565639" cy="618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𝒇</m:t>
                      </m:r>
                      <m:r>
                        <a:rPr lang="en-US" altLang="zh-CN" b="1" i="1" smtClean="0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US" altLang="zh-CN" b="1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𝐜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1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𝐜</m:t>
                          </m:r>
                        </m:den>
                      </m:f>
                      <m:r>
                        <a:rPr lang="en-US" altLang="zh-CN" b="1" i="1" smtClean="0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a:rPr lang="en-US" altLang="zh-CN" b="1" i="1" smtClean="0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𝒘𝒉𝒆𝒓𝒆</m:t>
                      </m:r>
                      <m:r>
                        <a:rPr lang="en-US" altLang="zh-CN" b="1" i="1" smtClean="0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altLang="zh-CN" b="1" i="1" smtClean="0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𝒗</m:t>
                      </m:r>
                      <m:r>
                        <a:rPr lang="en-US" altLang="zh-CN" b="1" i="1" smtClean="0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𝒅𝒔</m:t>
                          </m:r>
                        </m:num>
                        <m:den>
                          <m:r>
                            <a:rPr lang="en-US" altLang="zh-CN" b="1" i="1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𝒅𝒕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ED6C00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985" y="1666579"/>
                <a:ext cx="2565639" cy="618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3D3EF8D2-8866-40F8-8E95-69FA3F6E2E03}"/>
              </a:ext>
            </a:extLst>
          </p:cNvPr>
          <p:cNvSpPr txBox="1"/>
          <p:nvPr/>
        </p:nvSpPr>
        <p:spPr>
          <a:xfrm>
            <a:off x="7433320" y="2370889"/>
            <a:ext cx="4338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V is not the actual velocity of car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634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Passive Sensing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11CF7-3CEA-4476-AA1D-FDB53D59C6A7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40" y="2714624"/>
            <a:ext cx="1305255" cy="13052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644B7C1-E896-4009-BA1E-BD73C787D8B7}"/>
                  </a:ext>
                </a:extLst>
              </p:cNvPr>
              <p:cNvSpPr txBox="1"/>
              <p:nvPr/>
            </p:nvSpPr>
            <p:spPr>
              <a:xfrm>
                <a:off x="3956854" y="1690688"/>
                <a:ext cx="7981146" cy="3666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the passive receiver can separate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𝒓</m:t>
                        </m:r>
                      </m:sub>
                    </m:sSub>
                    <m:d>
                      <m:d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</m:t>
                        </m:r>
                      </m:sub>
                    </m:sSub>
                    <m:d>
                      <m:d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</m:e>
                    </m:d>
                  </m:oMath>
                </a14:m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𝐶𝑜𝑟</m:t>
                    </m:r>
                    <m:d>
                      <m:d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∫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altLang="zh-CN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e>
                    </m:d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r>
                          <a:rPr lang="en-US" altLang="zh-CN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sup>
                    </m:sSup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𝑑𝑡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</m:oMath>
                </a14:m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estimation of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𝜏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𝜏</m:t>
                              </m:r>
                            </m:e>
                          </m:ac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 = </m:t>
                          </m:r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𝑎𝑟𝑔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𝑐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𝑑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𝐶𝑜𝑟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𝑐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𝜏</m:t>
                        </m:r>
                      </m:e>
                    </m:acc>
                  </m:oMath>
                </a14:m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𝝉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</m:t>
                        </m:r>
                      </m:sub>
                    </m:sSub>
                    <m:r>
                      <a:rPr lang="en-US" altLang="zh-CN" sz="2400" b="1" i="1" dirty="0" smtClean="0">
                        <a:solidFill>
                          <a:srgbClr val="ED6C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𝝉</m:t>
                        </m:r>
                      </m:e>
                      <m:sub>
                        <m:r>
                          <a:rPr lang="en-US" altLang="zh-CN" sz="2400" b="1" i="1" dirty="0" smtClean="0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estimation of 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ED6C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𝒇</m:t>
                    </m:r>
                  </m:oMath>
                </a14:m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644B7C1-E896-4009-BA1E-BD73C787D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854" y="1690688"/>
                <a:ext cx="7981146" cy="3666517"/>
              </a:xfrm>
              <a:prstGeom prst="rect">
                <a:avLst/>
              </a:prstGeom>
              <a:blipFill>
                <a:blip r:embed="rId3"/>
                <a:stretch>
                  <a:fillRect l="-993" t="-1329" b="-33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B89FD17-C03A-4DB0-BA0F-088ED003EA8C}"/>
                  </a:ext>
                </a:extLst>
              </p:cNvPr>
              <p:cNvSpPr txBox="1"/>
              <p:nvPr/>
            </p:nvSpPr>
            <p:spPr>
              <a:xfrm>
                <a:off x="-1287619" y="4249209"/>
                <a:ext cx="6096000" cy="4760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𝒔</m:t>
                          </m:r>
                        </m:sub>
                      </m:sSub>
                      <m:d>
                        <m:d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𝒕</m:t>
                          </m:r>
                        </m:e>
                      </m:d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 </m:t>
                      </m:r>
                      <m:r>
                        <a:rPr lang="en-US" altLang="zh-CN" sz="2400" b="1" i="1" dirty="0" smtClean="0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𝜷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  <m:d>
                        <m:d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𝒕</m:t>
                          </m:r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1" i="1" dirty="0" smtClean="0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 smtClean="0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𝝉</m:t>
                              </m:r>
                            </m:e>
                            <m:sub>
                              <m:r>
                                <a:rPr lang="en-US" altLang="zh-CN" sz="2400" b="1" i="1" dirty="0" smtClean="0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𝒔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zh-CN" sz="2400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altLang="zh-CN" sz="2400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sz="2400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𝒋</m:t>
                          </m:r>
                          <m:r>
                            <a:rPr lang="en-US" altLang="zh-CN" sz="2400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  <m:r>
                            <a:rPr lang="en-US" altLang="zh-CN" sz="2400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𝝅</m:t>
                          </m:r>
                          <m:r>
                            <a:rPr lang="en-US" altLang="zh-CN" sz="2400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𝒇𝒕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B89FD17-C03A-4DB0-BA0F-088ED003E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87619" y="4249209"/>
                <a:ext cx="6096000" cy="476028"/>
              </a:xfrm>
              <a:prstGeom prst="rect">
                <a:avLst/>
              </a:prstGeom>
              <a:blipFill rotWithShape="0"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B89FD17-C03A-4DB0-BA0F-088ED003EA8C}"/>
                  </a:ext>
                </a:extLst>
              </p:cNvPr>
              <p:cNvSpPr txBox="1"/>
              <p:nvPr/>
            </p:nvSpPr>
            <p:spPr>
              <a:xfrm>
                <a:off x="-1480659" y="2183828"/>
                <a:ext cx="6096000" cy="4760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𝒓</m:t>
                          </m:r>
                        </m:sub>
                      </m:sSub>
                      <m:d>
                        <m:d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𝒕</m:t>
                          </m:r>
                        </m:e>
                      </m:d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altLang="zh-CN" sz="2400" b="1" i="1" dirty="0" smtClean="0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𝜶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  <m:d>
                        <m:d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𝒕</m:t>
                          </m:r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1" i="1" dirty="0" smtClean="0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 smtClean="0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𝝉</m:t>
                              </m:r>
                            </m:e>
                            <m:sub>
                              <m:r>
                                <a:rPr lang="en-US" altLang="zh-CN" sz="2400" b="1" i="1" dirty="0" smtClean="0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B89FD17-C03A-4DB0-BA0F-088ED003E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80659" y="2183828"/>
                <a:ext cx="6096000" cy="476028"/>
              </a:xfrm>
              <a:prstGeom prst="rect">
                <a:avLst/>
              </a:prstGeom>
              <a:blipFill rotWithShape="0"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9257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饼形 18"/>
          <p:cNvSpPr/>
          <p:nvPr/>
        </p:nvSpPr>
        <p:spPr>
          <a:xfrm>
            <a:off x="1551298" y="4744721"/>
            <a:ext cx="859803" cy="822960"/>
          </a:xfrm>
          <a:prstGeom prst="pie">
            <a:avLst>
              <a:gd name="adj1" fmla="val 19080287"/>
              <a:gd name="adj2" fmla="val 2158059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Passive Sensing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11CF7-3CEA-4476-AA1D-FDB53D59C6A7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5" name="Picture 4" descr="5g Base Station Icon Clipart , Png Download - Cell Tower, Transparent Png -  kindpng">
            <a:extLst>
              <a:ext uri="{FF2B5EF4-FFF2-40B4-BE49-F238E27FC236}">
                <a16:creationId xmlns:a16="http://schemas.microsoft.com/office/drawing/2014/main" id="{E95FCDE7-5461-402C-AC5D-7B3D9AF9B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1481454"/>
            <a:ext cx="905290" cy="116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Free icon - Free vector icons - Free SVG, PSD, PNG, EPS, Ai &amp; Icon Font">
            <a:extLst>
              <a:ext uri="{FF2B5EF4-FFF2-40B4-BE49-F238E27FC236}">
                <a16:creationId xmlns:a16="http://schemas.microsoft.com/office/drawing/2014/main" id="{5882392B-BE96-41DD-88DD-1A7449CE2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083" y="2888457"/>
            <a:ext cx="1112837" cy="111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980" y="5284457"/>
            <a:ext cx="847103" cy="847103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>
            <a:off x="1981200" y="5156200"/>
            <a:ext cx="3098800" cy="0"/>
          </a:xfrm>
          <a:prstGeom prst="straightConnector1">
            <a:avLst/>
          </a:prstGeom>
          <a:ln w="38100">
            <a:solidFill>
              <a:srgbClr val="2BB7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 flipV="1">
            <a:off x="1062247" y="2727960"/>
            <a:ext cx="918953" cy="2428240"/>
          </a:xfrm>
          <a:prstGeom prst="straightConnector1">
            <a:avLst/>
          </a:prstGeom>
          <a:ln w="38100">
            <a:solidFill>
              <a:srgbClr val="2BB7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52062" y="3238778"/>
                <a:ext cx="9694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62" y="3238778"/>
                <a:ext cx="969496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饼形 14"/>
          <p:cNvSpPr/>
          <p:nvPr/>
        </p:nvSpPr>
        <p:spPr>
          <a:xfrm>
            <a:off x="1717040" y="4902200"/>
            <a:ext cx="508000" cy="508000"/>
          </a:xfrm>
          <a:prstGeom prst="pie">
            <a:avLst>
              <a:gd name="adj1" fmla="val 15033598"/>
              <a:gd name="adj2" fmla="val 549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1981200" y="3733800"/>
            <a:ext cx="1599883" cy="1422400"/>
          </a:xfrm>
          <a:prstGeom prst="straightConnector1">
            <a:avLst/>
          </a:prstGeom>
          <a:ln w="38100">
            <a:solidFill>
              <a:srgbClr val="2BB7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3745400" y="3864371"/>
                <a:ext cx="14034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400" y="3864371"/>
                <a:ext cx="1403461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3348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饼形 18"/>
          <p:cNvSpPr/>
          <p:nvPr/>
        </p:nvSpPr>
        <p:spPr>
          <a:xfrm>
            <a:off x="1551298" y="4744721"/>
            <a:ext cx="859803" cy="822960"/>
          </a:xfrm>
          <a:prstGeom prst="pie">
            <a:avLst>
              <a:gd name="adj1" fmla="val 19080287"/>
              <a:gd name="adj2" fmla="val 2158059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Passive Sensing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547360" y="1825625"/>
                <a:ext cx="6314440" cy="4351338"/>
              </a:xfrm>
            </p:spPr>
            <p:txBody>
              <a:bodyPr/>
              <a:lstStyle/>
              <a:p>
                <a:r>
                  <a:rPr lang="en-US" dirty="0"/>
                  <a:t>Step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can be estimated via the phased array of the passive receiver, e.g., MUSIC algorithm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47360" y="1825625"/>
                <a:ext cx="6314440" cy="4351338"/>
              </a:xfrm>
              <a:blipFill rotWithShape="0">
                <a:blip r:embed="rId2"/>
                <a:stretch>
                  <a:fillRect l="-1255" t="-1961" r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11CF7-3CEA-4476-AA1D-FDB53D59C6A7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5" name="Picture 4" descr="5g Base Station Icon Clipart , Png Download - Cell Tower, Transparent Png -  kindpng">
            <a:extLst>
              <a:ext uri="{FF2B5EF4-FFF2-40B4-BE49-F238E27FC236}">
                <a16:creationId xmlns:a16="http://schemas.microsoft.com/office/drawing/2014/main" id="{E95FCDE7-5461-402C-AC5D-7B3D9AF9B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1481454"/>
            <a:ext cx="905290" cy="116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Free icon - Free vector icons - Free SVG, PSD, PNG, EPS, Ai &amp; Icon Font">
            <a:extLst>
              <a:ext uri="{FF2B5EF4-FFF2-40B4-BE49-F238E27FC236}">
                <a16:creationId xmlns:a16="http://schemas.microsoft.com/office/drawing/2014/main" id="{5882392B-BE96-41DD-88DD-1A7449CE2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083" y="2888457"/>
            <a:ext cx="1112837" cy="111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980" y="5284457"/>
            <a:ext cx="847103" cy="847103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>
            <a:off x="1981200" y="5156200"/>
            <a:ext cx="3098800" cy="0"/>
          </a:xfrm>
          <a:prstGeom prst="straightConnector1">
            <a:avLst/>
          </a:prstGeom>
          <a:ln w="38100">
            <a:solidFill>
              <a:srgbClr val="2BB7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 flipV="1">
            <a:off x="1062247" y="2727960"/>
            <a:ext cx="918953" cy="2428240"/>
          </a:xfrm>
          <a:prstGeom prst="straightConnector1">
            <a:avLst/>
          </a:prstGeom>
          <a:ln w="38100">
            <a:solidFill>
              <a:srgbClr val="2BB7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52062" y="3238778"/>
                <a:ext cx="9694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62" y="3238778"/>
                <a:ext cx="969496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饼形 14"/>
          <p:cNvSpPr/>
          <p:nvPr/>
        </p:nvSpPr>
        <p:spPr>
          <a:xfrm>
            <a:off x="1717040" y="4902200"/>
            <a:ext cx="508000" cy="508000"/>
          </a:xfrm>
          <a:prstGeom prst="pie">
            <a:avLst>
              <a:gd name="adj1" fmla="val 15033598"/>
              <a:gd name="adj2" fmla="val 549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1981200" y="3733800"/>
            <a:ext cx="1599883" cy="1422400"/>
          </a:xfrm>
          <a:prstGeom prst="straightConnector1">
            <a:avLst/>
          </a:prstGeom>
          <a:ln w="38100">
            <a:solidFill>
              <a:srgbClr val="2BB7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3745400" y="3864371"/>
                <a:ext cx="14034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400" y="3864371"/>
                <a:ext cx="1403461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3883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饼形 18"/>
          <p:cNvSpPr/>
          <p:nvPr/>
        </p:nvSpPr>
        <p:spPr>
          <a:xfrm>
            <a:off x="1551298" y="4744721"/>
            <a:ext cx="859803" cy="822960"/>
          </a:xfrm>
          <a:prstGeom prst="pie">
            <a:avLst>
              <a:gd name="adj1" fmla="val 19080287"/>
              <a:gd name="adj2" fmla="val 2158059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Passive Sensing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547360" y="1825625"/>
                <a:ext cx="6314440" cy="4351338"/>
              </a:xfrm>
            </p:spPr>
            <p:txBody>
              <a:bodyPr/>
              <a:lstStyle/>
              <a:p>
                <a:r>
                  <a:rPr lang="en-US" dirty="0"/>
                  <a:t>Step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can be estimated via the phased array of the passive receiver, e.g., MUSIC algorithm</a:t>
                </a:r>
              </a:p>
              <a:p>
                <a:r>
                  <a:rPr lang="en-US" dirty="0"/>
                  <a:t>Step 2: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  <m:t>𝑏𝑠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smtClean="0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acc>
                  </m:oMath>
                </a14:m>
                <a:r>
                  <a:rPr lang="en-US" dirty="0"/>
                  <a:t>, the distance of surveillance channel </a:t>
                </a:r>
                <a:r>
                  <a:rPr lang="en-US" dirty="0">
                    <a:solidFill>
                      <a:srgbClr val="ED6C00"/>
                    </a:solidFill>
                  </a:rPr>
                  <a:t>s</a:t>
                </a:r>
                <a:r>
                  <a:rPr lang="en-US" dirty="0"/>
                  <a:t> can be estimated 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47360" y="1825625"/>
                <a:ext cx="6314440" cy="4351338"/>
              </a:xfrm>
              <a:blipFill rotWithShape="0">
                <a:blip r:embed="rId2"/>
                <a:stretch>
                  <a:fillRect l="-1255" t="-1961" r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11CF7-3CEA-4476-AA1D-FDB53D59C6A7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5" name="Picture 4" descr="5g Base Station Icon Clipart , Png Download - Cell Tower, Transparent Png -  kindpng">
            <a:extLst>
              <a:ext uri="{FF2B5EF4-FFF2-40B4-BE49-F238E27FC236}">
                <a16:creationId xmlns:a16="http://schemas.microsoft.com/office/drawing/2014/main" id="{E95FCDE7-5461-402C-AC5D-7B3D9AF9B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1481454"/>
            <a:ext cx="905290" cy="116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Free icon - Free vector icons - Free SVG, PSD, PNG, EPS, Ai &amp; Icon Font">
            <a:extLst>
              <a:ext uri="{FF2B5EF4-FFF2-40B4-BE49-F238E27FC236}">
                <a16:creationId xmlns:a16="http://schemas.microsoft.com/office/drawing/2014/main" id="{5882392B-BE96-41DD-88DD-1A7449CE2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083" y="2888457"/>
            <a:ext cx="1112837" cy="111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980" y="5284457"/>
            <a:ext cx="847103" cy="847103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>
            <a:off x="1981200" y="5156200"/>
            <a:ext cx="3098800" cy="0"/>
          </a:xfrm>
          <a:prstGeom prst="straightConnector1">
            <a:avLst/>
          </a:prstGeom>
          <a:ln w="38100">
            <a:solidFill>
              <a:srgbClr val="2BB7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 flipV="1">
            <a:off x="1062247" y="2727960"/>
            <a:ext cx="918953" cy="2428240"/>
          </a:xfrm>
          <a:prstGeom prst="straightConnector1">
            <a:avLst/>
          </a:prstGeom>
          <a:ln w="38100">
            <a:solidFill>
              <a:srgbClr val="2BB7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52062" y="3238778"/>
                <a:ext cx="9694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62" y="3238778"/>
                <a:ext cx="969496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饼形 14"/>
          <p:cNvSpPr/>
          <p:nvPr/>
        </p:nvSpPr>
        <p:spPr>
          <a:xfrm>
            <a:off x="1717040" y="4902200"/>
            <a:ext cx="508000" cy="508000"/>
          </a:xfrm>
          <a:prstGeom prst="pie">
            <a:avLst>
              <a:gd name="adj1" fmla="val 15033598"/>
              <a:gd name="adj2" fmla="val 549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1981200" y="3733800"/>
            <a:ext cx="1599883" cy="1422400"/>
          </a:xfrm>
          <a:prstGeom prst="straightConnector1">
            <a:avLst/>
          </a:prstGeom>
          <a:ln w="38100">
            <a:solidFill>
              <a:srgbClr val="2BB7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3745400" y="3864371"/>
                <a:ext cx="14034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400" y="3864371"/>
                <a:ext cx="1403461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任意多边形 16"/>
          <p:cNvSpPr/>
          <p:nvPr/>
        </p:nvSpPr>
        <p:spPr>
          <a:xfrm>
            <a:off x="1139432" y="2675903"/>
            <a:ext cx="1582009" cy="2143747"/>
          </a:xfrm>
          <a:custGeom>
            <a:avLst/>
            <a:gdLst>
              <a:gd name="connsiteX0" fmla="*/ 0 w 4317078"/>
              <a:gd name="connsiteY0" fmla="*/ 0 h 2352040"/>
              <a:gd name="connsiteX1" fmla="*/ 4251960 w 4317078"/>
              <a:gd name="connsiteY1" fmla="*/ 843280 h 2352040"/>
              <a:gd name="connsiteX2" fmla="*/ 2575560 w 4317078"/>
              <a:gd name="connsiteY2" fmla="*/ 2352040 h 235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17078" h="2352040">
                <a:moveTo>
                  <a:pt x="0" y="0"/>
                </a:moveTo>
                <a:cubicBezTo>
                  <a:pt x="1911350" y="225637"/>
                  <a:pt x="3822700" y="451274"/>
                  <a:pt x="4251960" y="843280"/>
                </a:cubicBezTo>
                <a:cubicBezTo>
                  <a:pt x="4681220" y="1235286"/>
                  <a:pt x="2858347" y="2082800"/>
                  <a:pt x="2575560" y="2352040"/>
                </a:cubicBezTo>
              </a:path>
            </a:pathLst>
          </a:custGeom>
          <a:noFill/>
          <a:ln w="38100">
            <a:solidFill>
              <a:srgbClr val="ED6C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2540141" y="2765267"/>
                <a:ext cx="362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141" y="2765267"/>
                <a:ext cx="362599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7815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饼形 18"/>
          <p:cNvSpPr/>
          <p:nvPr/>
        </p:nvSpPr>
        <p:spPr>
          <a:xfrm>
            <a:off x="1551298" y="4744721"/>
            <a:ext cx="859803" cy="822960"/>
          </a:xfrm>
          <a:prstGeom prst="pie">
            <a:avLst>
              <a:gd name="adj1" fmla="val 19080287"/>
              <a:gd name="adj2" fmla="val 2158059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Passive Sensing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547360" y="1825625"/>
                <a:ext cx="6314440" cy="4351338"/>
              </a:xfrm>
            </p:spPr>
            <p:txBody>
              <a:bodyPr/>
              <a:lstStyle/>
              <a:p>
                <a:r>
                  <a:rPr lang="en-US" dirty="0"/>
                  <a:t>Step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can be estimated via the phased array of the passive receiver, e.g., MUSIC algorithm</a:t>
                </a:r>
              </a:p>
              <a:p>
                <a:r>
                  <a:rPr lang="en-US" dirty="0"/>
                  <a:t>Step 2: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  <m:t>𝑏𝑠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smtClean="0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acc>
                  </m:oMath>
                </a14:m>
                <a:r>
                  <a:rPr lang="en-US" dirty="0"/>
                  <a:t>, the distance of surveillance channel </a:t>
                </a:r>
                <a:r>
                  <a:rPr lang="en-US" dirty="0">
                    <a:solidFill>
                      <a:srgbClr val="ED6C00"/>
                    </a:solidFill>
                  </a:rPr>
                  <a:t>s</a:t>
                </a:r>
                <a:r>
                  <a:rPr lang="en-US" dirty="0"/>
                  <a:t> can be estimated </a:t>
                </a:r>
              </a:p>
              <a:p>
                <a:r>
                  <a:rPr lang="en-US" dirty="0"/>
                  <a:t>Step 3: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  <m:t>𝑏𝑠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ED6C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ED6C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rgbClr val="ED6C00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solidFill>
                          <a:srgbClr val="ED6C00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can be estimated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47360" y="1825625"/>
                <a:ext cx="6314440" cy="4351338"/>
              </a:xfrm>
              <a:blipFill rotWithShape="0">
                <a:blip r:embed="rId2"/>
                <a:stretch>
                  <a:fillRect l="-1255" t="-1961" r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11CF7-3CEA-4476-AA1D-FDB53D59C6A7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5" name="Picture 4" descr="5g Base Station Icon Clipart , Png Download - Cell Tower, Transparent Png -  kindpng">
            <a:extLst>
              <a:ext uri="{FF2B5EF4-FFF2-40B4-BE49-F238E27FC236}">
                <a16:creationId xmlns:a16="http://schemas.microsoft.com/office/drawing/2014/main" id="{E95FCDE7-5461-402C-AC5D-7B3D9AF9B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1481454"/>
            <a:ext cx="905290" cy="116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Free icon - Free vector icons - Free SVG, PSD, PNG, EPS, Ai &amp; Icon Font">
            <a:extLst>
              <a:ext uri="{FF2B5EF4-FFF2-40B4-BE49-F238E27FC236}">
                <a16:creationId xmlns:a16="http://schemas.microsoft.com/office/drawing/2014/main" id="{5882392B-BE96-41DD-88DD-1A7449CE2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083" y="2888457"/>
            <a:ext cx="1112837" cy="111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980" y="5284457"/>
            <a:ext cx="847103" cy="847103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>
            <a:off x="1981200" y="5156200"/>
            <a:ext cx="3098800" cy="0"/>
          </a:xfrm>
          <a:prstGeom prst="straightConnector1">
            <a:avLst/>
          </a:prstGeom>
          <a:ln w="38100">
            <a:solidFill>
              <a:srgbClr val="2BB7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 flipV="1">
            <a:off x="1062247" y="2727960"/>
            <a:ext cx="918953" cy="2428240"/>
          </a:xfrm>
          <a:prstGeom prst="straightConnector1">
            <a:avLst/>
          </a:prstGeom>
          <a:ln w="38100">
            <a:solidFill>
              <a:srgbClr val="2BB7B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52062" y="3238778"/>
                <a:ext cx="9694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62" y="3238778"/>
                <a:ext cx="969496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饼形 14"/>
          <p:cNvSpPr/>
          <p:nvPr/>
        </p:nvSpPr>
        <p:spPr>
          <a:xfrm>
            <a:off x="1717040" y="4902200"/>
            <a:ext cx="508000" cy="508000"/>
          </a:xfrm>
          <a:prstGeom prst="pie">
            <a:avLst>
              <a:gd name="adj1" fmla="val 15033598"/>
              <a:gd name="adj2" fmla="val 549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1981200" y="3733800"/>
            <a:ext cx="1599883" cy="1422400"/>
          </a:xfrm>
          <a:prstGeom prst="straightConnector1">
            <a:avLst/>
          </a:prstGeom>
          <a:ln w="38100">
            <a:solidFill>
              <a:srgbClr val="2BB7B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3745400" y="3864371"/>
                <a:ext cx="14034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400" y="3864371"/>
                <a:ext cx="1403461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2616251" y="2092961"/>
                <a:ext cx="17298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𝒔</m:t>
                      </m:r>
                      <m:r>
                        <a:rPr lang="en-US" altLang="zh-CN" b="1" i="1" dirty="0" smtClean="0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𝝆</m:t>
                          </m:r>
                        </m:e>
                        <m:sub>
                          <m:r>
                            <a:rPr lang="en-US" altLang="zh-CN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𝒄</m:t>
                          </m:r>
                        </m:sub>
                      </m:sSub>
                      <m:r>
                        <a:rPr lang="en-US" altLang="zh-CN" b="1" i="1" dirty="0" smtClean="0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CN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𝒃𝒔</m:t>
                          </m:r>
                          <m:r>
                            <a:rPr lang="en-US" altLang="zh-CN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altLang="zh-CN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𝒄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251" y="2092961"/>
                <a:ext cx="1729833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接箭头连接符 20"/>
          <p:cNvCxnSpPr/>
          <p:nvPr/>
        </p:nvCxnSpPr>
        <p:spPr>
          <a:xfrm flipH="1" flipV="1">
            <a:off x="1055212" y="2727960"/>
            <a:ext cx="2464542" cy="979489"/>
          </a:xfrm>
          <a:prstGeom prst="straightConnector1">
            <a:avLst/>
          </a:prstGeom>
          <a:ln w="38100">
            <a:solidFill>
              <a:srgbClr val="2BB7B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555926" y="4098807"/>
                <a:ext cx="14944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926" y="4098807"/>
                <a:ext cx="1494448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181601" y="2888457"/>
                <a:ext cx="8001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CN" b="1" i="1" dirty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𝒃𝒔</m:t>
                          </m:r>
                          <m:r>
                            <a:rPr lang="en-US" altLang="zh-CN" b="1" i="1" dirty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altLang="zh-CN" b="1" i="1" dirty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𝒄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601" y="2888457"/>
                <a:ext cx="800155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5552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饼形 18"/>
          <p:cNvSpPr/>
          <p:nvPr/>
        </p:nvSpPr>
        <p:spPr>
          <a:xfrm>
            <a:off x="1551298" y="4744721"/>
            <a:ext cx="859803" cy="822960"/>
          </a:xfrm>
          <a:prstGeom prst="pie">
            <a:avLst>
              <a:gd name="adj1" fmla="val 19080287"/>
              <a:gd name="adj2" fmla="val 2158059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Passive Sensing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547360" y="1825625"/>
                <a:ext cx="6314440" cy="4351338"/>
              </a:xfrm>
            </p:spPr>
            <p:txBody>
              <a:bodyPr/>
              <a:lstStyle/>
              <a:p>
                <a:r>
                  <a:rPr lang="en-US" dirty="0"/>
                  <a:t>Step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can be estimated via the phased array of the passive receiver, e.g., MUSIC algorithm</a:t>
                </a:r>
              </a:p>
              <a:p>
                <a:r>
                  <a:rPr lang="en-US" dirty="0"/>
                  <a:t>Step 2: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  <m:t>𝑏𝑠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smtClean="0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acc>
                  </m:oMath>
                </a14:m>
                <a:r>
                  <a:rPr lang="en-US" dirty="0"/>
                  <a:t>, the distance of surveillance channel </a:t>
                </a:r>
                <a:r>
                  <a:rPr lang="en-US" dirty="0">
                    <a:solidFill>
                      <a:srgbClr val="ED6C00"/>
                    </a:solidFill>
                  </a:rPr>
                  <a:t>s</a:t>
                </a:r>
                <a:r>
                  <a:rPr lang="en-US" dirty="0"/>
                  <a:t> can be estimated </a:t>
                </a:r>
              </a:p>
              <a:p>
                <a:r>
                  <a:rPr lang="en-US" dirty="0"/>
                  <a:t>Step 3: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  <m:t>𝑏𝑠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ED6C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ED6C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rgbClr val="ED6C00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solidFill>
                          <a:srgbClr val="ED6C00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can be estimated</a:t>
                </a:r>
              </a:p>
              <a:p>
                <a:r>
                  <a:rPr lang="en-US" dirty="0"/>
                  <a:t>Step 4: with the direction of car’s velocity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smtClean="0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altLang="zh-CN" dirty="0">
                    <a:solidFill>
                      <a:srgbClr val="ED6C00"/>
                    </a:solidFill>
                  </a:rPr>
                  <a:t> </a:t>
                </a:r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can be estimated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47360" y="1825625"/>
                <a:ext cx="6314440" cy="4351338"/>
              </a:xfrm>
              <a:blipFill rotWithShape="0">
                <a:blip r:embed="rId2"/>
                <a:stretch>
                  <a:fillRect l="-1255" t="-1961" r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11CF7-3CEA-4476-AA1D-FDB53D59C6A7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5" name="Picture 4" descr="5g Base Station Icon Clipart , Png Download - Cell Tower, Transparent Png -  kindpng">
            <a:extLst>
              <a:ext uri="{FF2B5EF4-FFF2-40B4-BE49-F238E27FC236}">
                <a16:creationId xmlns:a16="http://schemas.microsoft.com/office/drawing/2014/main" id="{E95FCDE7-5461-402C-AC5D-7B3D9AF9B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1481454"/>
            <a:ext cx="905290" cy="116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Free icon - Free vector icons - Free SVG, PSD, PNG, EPS, Ai &amp; Icon Font">
            <a:extLst>
              <a:ext uri="{FF2B5EF4-FFF2-40B4-BE49-F238E27FC236}">
                <a16:creationId xmlns:a16="http://schemas.microsoft.com/office/drawing/2014/main" id="{5882392B-BE96-41DD-88DD-1A7449CE2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083" y="2888457"/>
            <a:ext cx="1112837" cy="111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980" y="5284457"/>
            <a:ext cx="847103" cy="847103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>
            <a:off x="1981200" y="5156200"/>
            <a:ext cx="3098800" cy="0"/>
          </a:xfrm>
          <a:prstGeom prst="straightConnector1">
            <a:avLst/>
          </a:prstGeom>
          <a:ln w="38100">
            <a:solidFill>
              <a:srgbClr val="2BB7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 flipV="1">
            <a:off x="1062247" y="2727960"/>
            <a:ext cx="918953" cy="2428240"/>
          </a:xfrm>
          <a:prstGeom prst="straightConnector1">
            <a:avLst/>
          </a:prstGeom>
          <a:ln w="38100">
            <a:solidFill>
              <a:srgbClr val="2BB7B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52062" y="3238778"/>
                <a:ext cx="9694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62" y="3238778"/>
                <a:ext cx="969496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饼形 14"/>
          <p:cNvSpPr/>
          <p:nvPr/>
        </p:nvSpPr>
        <p:spPr>
          <a:xfrm>
            <a:off x="1717040" y="4902200"/>
            <a:ext cx="508000" cy="508000"/>
          </a:xfrm>
          <a:prstGeom prst="pie">
            <a:avLst>
              <a:gd name="adj1" fmla="val 15033598"/>
              <a:gd name="adj2" fmla="val 549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1981200" y="3733800"/>
            <a:ext cx="1599883" cy="1422400"/>
          </a:xfrm>
          <a:prstGeom prst="straightConnector1">
            <a:avLst/>
          </a:prstGeom>
          <a:ln w="38100">
            <a:solidFill>
              <a:srgbClr val="2BB7B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3745400" y="3864371"/>
                <a:ext cx="14034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400" y="3864371"/>
                <a:ext cx="1403461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2616251" y="2092961"/>
                <a:ext cx="17298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𝒔</m:t>
                      </m:r>
                      <m:r>
                        <a:rPr lang="en-US" altLang="zh-CN" b="1" i="1" dirty="0" smtClean="0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𝝆</m:t>
                          </m:r>
                        </m:e>
                        <m:sub>
                          <m:r>
                            <a:rPr lang="en-US" altLang="zh-CN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𝒄</m:t>
                          </m:r>
                        </m:sub>
                      </m:sSub>
                      <m:r>
                        <a:rPr lang="en-US" altLang="zh-CN" b="1" i="1" dirty="0" smtClean="0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CN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𝒃𝒔</m:t>
                          </m:r>
                          <m:r>
                            <a:rPr lang="en-US" altLang="zh-CN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altLang="zh-CN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𝒄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251" y="2092961"/>
                <a:ext cx="1729833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接箭头连接符 20"/>
          <p:cNvCxnSpPr/>
          <p:nvPr/>
        </p:nvCxnSpPr>
        <p:spPr>
          <a:xfrm flipH="1" flipV="1">
            <a:off x="1055212" y="2727960"/>
            <a:ext cx="2464542" cy="979489"/>
          </a:xfrm>
          <a:prstGeom prst="straightConnector1">
            <a:avLst/>
          </a:prstGeom>
          <a:ln w="38100">
            <a:solidFill>
              <a:srgbClr val="2BB7B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555926" y="4098807"/>
                <a:ext cx="14944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926" y="4098807"/>
                <a:ext cx="1494448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181601" y="2888457"/>
                <a:ext cx="8001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CN" b="1" i="1" dirty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𝒃𝒔</m:t>
                          </m:r>
                          <m:r>
                            <a:rPr lang="en-US" altLang="zh-CN" b="1" i="1" dirty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altLang="zh-CN" b="1" i="1" dirty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𝒄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601" y="2888457"/>
                <a:ext cx="800155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96520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03B92D-AEAE-4EE1-A164-64C7315F8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MUSIC Algorithm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5B60D0-E742-471B-B81F-19257FAB8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multiple signal classification (MUSIC) algorithm is widely used to detect the Angle-of-Arrival (</a:t>
            </a:r>
            <a:r>
              <a:rPr lang="en-US" altLang="zh-CN" dirty="0" err="1"/>
              <a:t>AoA</a:t>
            </a:r>
            <a:r>
              <a:rPr lang="en-US" altLang="zh-CN" dirty="0"/>
              <a:t>) of antenna array</a:t>
            </a:r>
          </a:p>
          <a:p>
            <a:endParaRPr lang="en-US" altLang="zh-CN" dirty="0"/>
          </a:p>
          <a:p>
            <a:r>
              <a:rPr lang="en-US" altLang="zh-CN" dirty="0"/>
              <a:t>The number of </a:t>
            </a:r>
            <a:r>
              <a:rPr lang="en-US" altLang="zh-CN" dirty="0" err="1"/>
              <a:t>AoAs</a:t>
            </a:r>
            <a:r>
              <a:rPr lang="en-US" altLang="zh-CN" dirty="0"/>
              <a:t> should not be larger than the number of antennas</a:t>
            </a:r>
          </a:p>
          <a:p>
            <a:endParaRPr lang="en-US" altLang="zh-CN" dirty="0"/>
          </a:p>
          <a:p>
            <a:r>
              <a:rPr lang="en-US" altLang="zh-CN" dirty="0"/>
              <a:t>Spatial smoothing, improved algorithms, …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3F135E-1789-415C-A9DE-6EA8CD75E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11CF7-3CEA-4476-AA1D-FDB53D59C6A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246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03B92D-AEAE-4EE1-A164-64C7315F8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Signal Model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55B60D0-E742-471B-B81F-19257FAB8A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382990"/>
                <a:ext cx="10515600" cy="2109883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altLang="zh-CN" sz="2400" dirty="0"/>
                  <a:t>Assume there are </a:t>
                </a:r>
                <a:r>
                  <a:rPr lang="en-US" altLang="zh-CN" sz="2400" i="1" dirty="0">
                    <a:solidFill>
                      <a:srgbClr val="ED6C00"/>
                    </a:solidFill>
                  </a:rPr>
                  <a:t>N</a:t>
                </a:r>
                <a:r>
                  <a:rPr lang="en-US" altLang="zh-CN" sz="2400" dirty="0">
                    <a:solidFill>
                      <a:srgbClr val="ED6C00"/>
                    </a:solidFill>
                  </a:rPr>
                  <a:t>-element</a:t>
                </a:r>
                <a:r>
                  <a:rPr lang="en-US" altLang="zh-CN" sz="2400" dirty="0"/>
                  <a:t> antenna array and </a:t>
                </a:r>
                <a:r>
                  <a:rPr lang="en-US" altLang="zh-CN" sz="2400" i="1" dirty="0">
                    <a:solidFill>
                      <a:srgbClr val="ED6C00"/>
                    </a:solidFill>
                  </a:rPr>
                  <a:t>D</a:t>
                </a:r>
                <a:r>
                  <a:rPr lang="en-US" altLang="zh-CN" sz="2400" dirty="0">
                    <a:solidFill>
                      <a:srgbClr val="ED6C00"/>
                    </a:solidFill>
                  </a:rPr>
                  <a:t> incident sources</a:t>
                </a:r>
                <a:r>
                  <a:rPr lang="en-US" altLang="zh-CN" sz="2400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𝐬</m:t>
                    </m:r>
                    <m:r>
                      <a:rPr lang="zh-CN" alt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zh-CN" alt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)=[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zh-CN" alt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),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),...,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dirty="0"/>
                  <a:t> are incident signals with </a:t>
                </a:r>
                <a:r>
                  <a:rPr lang="en-US" altLang="zh-CN" dirty="0" err="1"/>
                  <a:t>AoAs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en-US" altLang="zh-CN" sz="2400" dirty="0"/>
                  <a:t>The received signal inspired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is</a:t>
                </a:r>
                <a:r>
                  <a:rPr lang="en-US" altLang="zh-CN" sz="24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ED6C0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altLang="zh-CN" b="0" i="0" dirty="0" smtClean="0">
                        <a:solidFill>
                          <a:srgbClr val="ED6C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dirty="0" smtClean="0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solidFill>
                          <a:srgbClr val="ED6C00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rgbClr val="ED6C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ED6C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>
                        <a:solidFill>
                          <a:srgbClr val="ED6C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rgbClr val="ED6C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𝐚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−1)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unc>
                      <m:func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func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55B60D0-E742-471B-B81F-19257FAB8A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382990"/>
                <a:ext cx="10515600" cy="2109883"/>
              </a:xfrm>
              <a:blipFill>
                <a:blip r:embed="rId3"/>
                <a:stretch>
                  <a:fillRect l="-522" t="-54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3F135E-1789-415C-A9DE-6EA8CD75E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11CF7-3CEA-4476-AA1D-FDB53D59C6A7}" type="slidenum">
              <a:rPr lang="zh-CN" altLang="en-US" smtClean="0"/>
              <a:t>28</a:t>
            </a:fld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31F0BEF-F05E-41CB-80E2-A4B4AAAD27C0}"/>
              </a:ext>
            </a:extLst>
          </p:cNvPr>
          <p:cNvCxnSpPr/>
          <p:nvPr/>
        </p:nvCxnSpPr>
        <p:spPr bwMode="auto">
          <a:xfrm>
            <a:off x="3444762" y="3636762"/>
            <a:ext cx="5357925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文本框 55">
            <a:extLst>
              <a:ext uri="{FF2B5EF4-FFF2-40B4-BE49-F238E27FC236}">
                <a16:creationId xmlns:a16="http://schemas.microsoft.com/office/drawing/2014/main" id="{7D7F6E1A-4BEC-4610-B0D2-3F39CA3F7D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0134" y="2893426"/>
            <a:ext cx="1238707" cy="583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dirty="0"/>
              <a:t>......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35521F30-AB4F-4F8F-B6FA-51270E20E701}"/>
              </a:ext>
            </a:extLst>
          </p:cNvPr>
          <p:cNvCxnSpPr/>
          <p:nvPr/>
        </p:nvCxnSpPr>
        <p:spPr bwMode="auto">
          <a:xfrm flipV="1">
            <a:off x="3865701" y="3476718"/>
            <a:ext cx="1143236" cy="7713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63">
            <a:extLst>
              <a:ext uri="{FF2B5EF4-FFF2-40B4-BE49-F238E27FC236}">
                <a16:creationId xmlns:a16="http://schemas.microsoft.com/office/drawing/2014/main" id="{033F89E0-9B70-440F-B414-2482C285CA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4962" y="3187482"/>
            <a:ext cx="267125" cy="46036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 i="1"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50" name="等腰三角形 49">
            <a:extLst>
              <a:ext uri="{FF2B5EF4-FFF2-40B4-BE49-F238E27FC236}">
                <a16:creationId xmlns:a16="http://schemas.microsoft.com/office/drawing/2014/main" id="{A2BA9FE1-5394-4D2D-93B2-48F5B21ED5FF}"/>
              </a:ext>
            </a:extLst>
          </p:cNvPr>
          <p:cNvSpPr/>
          <p:nvPr/>
        </p:nvSpPr>
        <p:spPr bwMode="auto">
          <a:xfrm rot="10800000">
            <a:off x="3718155" y="3057326"/>
            <a:ext cx="297020" cy="296949"/>
          </a:xfrm>
          <a:prstGeom prst="triangle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1698676-DFE3-43C5-AE56-059A0DF44E0B}"/>
              </a:ext>
            </a:extLst>
          </p:cNvPr>
          <p:cNvCxnSpPr/>
          <p:nvPr/>
        </p:nvCxnSpPr>
        <p:spPr bwMode="auto">
          <a:xfrm>
            <a:off x="3865700" y="3330654"/>
            <a:ext cx="0" cy="3065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FFF98A7B-5BF1-4893-9CBB-AB2B817C5290}"/>
              </a:ext>
            </a:extLst>
          </p:cNvPr>
          <p:cNvCxnSpPr/>
          <p:nvPr/>
        </p:nvCxnSpPr>
        <p:spPr bwMode="auto">
          <a:xfrm>
            <a:off x="3865700" y="1914364"/>
            <a:ext cx="0" cy="114296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1859984F-26D0-42C4-92D7-A056CADD17DE}"/>
              </a:ext>
            </a:extLst>
          </p:cNvPr>
          <p:cNvCxnSpPr>
            <a:endCxn id="50" idx="3"/>
          </p:cNvCxnSpPr>
          <p:nvPr/>
        </p:nvCxnSpPr>
        <p:spPr bwMode="auto">
          <a:xfrm flipH="1">
            <a:off x="3865700" y="1963534"/>
            <a:ext cx="500015" cy="1093793"/>
          </a:xfrm>
          <a:prstGeom prst="straightConnector1">
            <a:avLst/>
          </a:prstGeom>
          <a:ln w="19050">
            <a:solidFill>
              <a:srgbClr val="ED6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弧形 53">
            <a:extLst>
              <a:ext uri="{FF2B5EF4-FFF2-40B4-BE49-F238E27FC236}">
                <a16:creationId xmlns:a16="http://schemas.microsoft.com/office/drawing/2014/main" id="{671AF311-F576-4539-9BEE-E9C530490280}"/>
              </a:ext>
            </a:extLst>
          </p:cNvPr>
          <p:cNvSpPr/>
          <p:nvPr/>
        </p:nvSpPr>
        <p:spPr bwMode="auto">
          <a:xfrm>
            <a:off x="3718155" y="2735311"/>
            <a:ext cx="312931" cy="322498"/>
          </a:xfrm>
          <a:prstGeom prst="arc">
            <a:avLst>
              <a:gd name="adj1" fmla="val 16200000"/>
              <a:gd name="adj2" fmla="val 19038332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graphicFrame>
        <p:nvGraphicFramePr>
          <p:cNvPr id="55" name="对象 12">
            <a:hlinkClick r:id="" action="ppaction://ole?verb=1"/>
            <a:extLst>
              <a:ext uri="{FF2B5EF4-FFF2-40B4-BE49-F238E27FC236}">
                <a16:creationId xmlns:a16="http://schemas.microsoft.com/office/drawing/2014/main" id="{244A2281-C883-4F1A-963B-853012173A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75826" y="2358340"/>
          <a:ext cx="215050" cy="30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52280" imgH="215640" progId="Equation.KSEE3">
                  <p:embed/>
                </p:oleObj>
              </mc:Choice>
              <mc:Fallback>
                <p:oleObj r:id="rId4" imgW="152280" imgH="215640" progId="Equation.KSEE3">
                  <p:embed/>
                  <p:pic>
                    <p:nvPicPr>
                      <p:cNvPr id="4111" name="对象 12">
                        <a:hlinkClick r:id="" action="ppaction://ole?verb=1"/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5826" y="2358340"/>
                        <a:ext cx="215050" cy="30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对象 13">
            <a:hlinkClick r:id="" action="ppaction://ole?verb=1"/>
            <a:extLst>
              <a:ext uri="{FF2B5EF4-FFF2-40B4-BE49-F238E27FC236}">
                <a16:creationId xmlns:a16="http://schemas.microsoft.com/office/drawing/2014/main" id="{47B51405-A0AA-4E1F-AC9E-BDA0E03A48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55005" y="1690688"/>
          <a:ext cx="405509" cy="26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527760" imgH="344160" progId="Equation.KSEE3">
                  <p:embed/>
                </p:oleObj>
              </mc:Choice>
              <mc:Fallback>
                <p:oleObj r:id="rId6" imgW="527760" imgH="344160" progId="Equation.KSEE3">
                  <p:embed/>
                  <p:pic>
                    <p:nvPicPr>
                      <p:cNvPr id="4112" name="对象 13">
                        <a:hlinkClick r:id="" action="ppaction://ole?verb=1"/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5005" y="1690688"/>
                        <a:ext cx="405509" cy="263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7" name="对象 14">
                <a:hlinkClick r:id="" action="ppaction://ole?verb=1"/>
                <a:extLst>
                  <a:ext uri="{FF2B5EF4-FFF2-40B4-BE49-F238E27FC236}">
                    <a16:creationId xmlns:a16="http://schemas.microsoft.com/office/drawing/2014/main" id="{55F09FA0-2E84-4072-860F-B70F3091873B}"/>
                  </a:ext>
                </a:extLst>
              </p:cNvPr>
              <p:cNvSpPr txBox="1"/>
              <p:nvPr/>
            </p:nvSpPr>
            <p:spPr bwMode="auto">
              <a:xfrm>
                <a:off x="3664151" y="3751492"/>
                <a:ext cx="420456" cy="2839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57" name="对象 14">
                <a:hlinkClick r:id="" action="ppaction://ole?verb=1"/>
                <a:extLst>
                  <a:ext uri="{FF2B5EF4-FFF2-40B4-BE49-F238E27FC236}">
                    <a16:creationId xmlns:a16="http://schemas.microsoft.com/office/drawing/2014/main" id="{55F09FA0-2E84-4072-860F-B70F30918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64151" y="3751492"/>
                <a:ext cx="420456" cy="283933"/>
              </a:xfrm>
              <a:prstGeom prst="rect">
                <a:avLst/>
              </a:prstGeom>
              <a:blipFill>
                <a:blip r:embed="rId8"/>
                <a:stretch>
                  <a:fillRect r="-98551" b="-617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7A09D56D-7230-426E-81BA-A54920DE1BF7}"/>
              </a:ext>
            </a:extLst>
          </p:cNvPr>
          <p:cNvCxnSpPr>
            <a:endCxn id="50" idx="3"/>
          </p:cNvCxnSpPr>
          <p:nvPr/>
        </p:nvCxnSpPr>
        <p:spPr bwMode="auto">
          <a:xfrm>
            <a:off x="3608219" y="2236861"/>
            <a:ext cx="256999" cy="820947"/>
          </a:xfrm>
          <a:prstGeom prst="straightConnector1">
            <a:avLst/>
          </a:prstGeom>
          <a:ln w="19050">
            <a:solidFill>
              <a:srgbClr val="ED6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9" name="对象 180">
            <a:hlinkClick r:id="" action="ppaction://ole?verb=1"/>
            <a:extLst>
              <a:ext uri="{FF2B5EF4-FFF2-40B4-BE49-F238E27FC236}">
                <a16:creationId xmlns:a16="http://schemas.microsoft.com/office/drawing/2014/main" id="{87E29A28-0735-444E-A11C-94489299F4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89312" y="1989083"/>
          <a:ext cx="379954" cy="2482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330120" imgH="215640" progId="Equation.KSEE3">
                  <p:embed/>
                </p:oleObj>
              </mc:Choice>
              <mc:Fallback>
                <p:oleObj r:id="rId9" imgW="330120" imgH="215640" progId="Equation.KSEE3">
                  <p:embed/>
                  <p:pic>
                    <p:nvPicPr>
                      <p:cNvPr id="4115" name="对象 180">
                        <a:hlinkClick r:id="" action="ppaction://ole?verb=1"/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9312" y="1989083"/>
                        <a:ext cx="379954" cy="2482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弧形 59">
            <a:extLst>
              <a:ext uri="{FF2B5EF4-FFF2-40B4-BE49-F238E27FC236}">
                <a16:creationId xmlns:a16="http://schemas.microsoft.com/office/drawing/2014/main" id="{4ABFD510-65C2-4A65-AED9-9F4257793973}"/>
              </a:ext>
            </a:extLst>
          </p:cNvPr>
          <p:cNvSpPr/>
          <p:nvPr/>
        </p:nvSpPr>
        <p:spPr bwMode="auto">
          <a:xfrm rot="18900000">
            <a:off x="3709958" y="2684695"/>
            <a:ext cx="312931" cy="322498"/>
          </a:xfrm>
          <a:prstGeom prst="arc">
            <a:avLst>
              <a:gd name="adj1" fmla="val 16654420"/>
              <a:gd name="adj2" fmla="val 19038332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graphicFrame>
        <p:nvGraphicFramePr>
          <p:cNvPr id="61" name="对象 183">
            <a:hlinkClick r:id="" action="ppaction://ole?verb=1"/>
            <a:extLst>
              <a:ext uri="{FF2B5EF4-FFF2-40B4-BE49-F238E27FC236}">
                <a16:creationId xmlns:a16="http://schemas.microsoft.com/office/drawing/2014/main" id="{08B7778B-59CC-43E8-A19E-B4D6F8AAC1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64634" y="2292298"/>
          <a:ext cx="233372" cy="30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164880" imgH="215640" progId="Equation.KSEE3">
                  <p:embed/>
                </p:oleObj>
              </mc:Choice>
              <mc:Fallback>
                <p:oleObj r:id="rId11" imgW="164880" imgH="215640" progId="Equation.KSEE3">
                  <p:embed/>
                  <p:pic>
                    <p:nvPicPr>
                      <p:cNvPr id="4117" name="对象 183">
                        <a:hlinkClick r:id="" action="ppaction://ole?verb=1"/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4634" y="2292298"/>
                        <a:ext cx="233372" cy="30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等腰三角形 37">
            <a:extLst>
              <a:ext uri="{FF2B5EF4-FFF2-40B4-BE49-F238E27FC236}">
                <a16:creationId xmlns:a16="http://schemas.microsoft.com/office/drawing/2014/main" id="{D96AE935-1872-4881-97FC-56CEA3630C72}"/>
              </a:ext>
            </a:extLst>
          </p:cNvPr>
          <p:cNvSpPr/>
          <p:nvPr/>
        </p:nvSpPr>
        <p:spPr bwMode="auto">
          <a:xfrm rot="10800000">
            <a:off x="4900448" y="3057326"/>
            <a:ext cx="297020" cy="296949"/>
          </a:xfrm>
          <a:prstGeom prst="triangle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B79DB939-3FFB-413D-B6A9-19736DFB1E27}"/>
              </a:ext>
            </a:extLst>
          </p:cNvPr>
          <p:cNvCxnSpPr>
            <a:endCxn id="50" idx="3"/>
          </p:cNvCxnSpPr>
          <p:nvPr/>
        </p:nvCxnSpPr>
        <p:spPr bwMode="auto">
          <a:xfrm>
            <a:off x="5048475" y="3330654"/>
            <a:ext cx="0" cy="3065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B948D1D6-4F7C-4403-9DFB-502781BBE026}"/>
              </a:ext>
            </a:extLst>
          </p:cNvPr>
          <p:cNvCxnSpPr>
            <a:endCxn id="50" idx="3"/>
          </p:cNvCxnSpPr>
          <p:nvPr/>
        </p:nvCxnSpPr>
        <p:spPr bwMode="auto">
          <a:xfrm>
            <a:off x="5048475" y="1914364"/>
            <a:ext cx="0" cy="114296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2CA09AC4-0DBB-41BB-A7FB-67062165B89C}"/>
              </a:ext>
            </a:extLst>
          </p:cNvPr>
          <p:cNvCxnSpPr>
            <a:endCxn id="38" idx="3"/>
          </p:cNvCxnSpPr>
          <p:nvPr/>
        </p:nvCxnSpPr>
        <p:spPr bwMode="auto">
          <a:xfrm flipH="1">
            <a:off x="5048475" y="1963534"/>
            <a:ext cx="500015" cy="1093793"/>
          </a:xfrm>
          <a:prstGeom prst="straightConnector1">
            <a:avLst/>
          </a:prstGeom>
          <a:ln w="19050">
            <a:solidFill>
              <a:srgbClr val="ED6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弧形 41">
            <a:extLst>
              <a:ext uri="{FF2B5EF4-FFF2-40B4-BE49-F238E27FC236}">
                <a16:creationId xmlns:a16="http://schemas.microsoft.com/office/drawing/2014/main" id="{F3303074-1E04-4160-9913-C0CE935632F7}"/>
              </a:ext>
            </a:extLst>
          </p:cNvPr>
          <p:cNvSpPr/>
          <p:nvPr/>
        </p:nvSpPr>
        <p:spPr bwMode="auto">
          <a:xfrm>
            <a:off x="4900448" y="2735311"/>
            <a:ext cx="312931" cy="322498"/>
          </a:xfrm>
          <a:prstGeom prst="arc">
            <a:avLst>
              <a:gd name="adj1" fmla="val 16200000"/>
              <a:gd name="adj2" fmla="val 19038332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graphicFrame>
        <p:nvGraphicFramePr>
          <p:cNvPr id="43" name="对象 271">
            <a:hlinkClick r:id="" action="ppaction://ole?verb=1"/>
            <a:extLst>
              <a:ext uri="{FF2B5EF4-FFF2-40B4-BE49-F238E27FC236}">
                <a16:creationId xmlns:a16="http://schemas.microsoft.com/office/drawing/2014/main" id="{7B2B9CDE-B051-41E3-A9A9-C738D0A378C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59083" y="2358340"/>
          <a:ext cx="215050" cy="30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3" imgW="152280" imgH="215640" progId="Equation.KSEE3">
                  <p:embed/>
                </p:oleObj>
              </mc:Choice>
              <mc:Fallback>
                <p:oleObj r:id="rId13" imgW="152280" imgH="215640" progId="Equation.KSEE3">
                  <p:embed/>
                  <p:pic>
                    <p:nvPicPr>
                      <p:cNvPr id="4124" name="对象 271">
                        <a:hlinkClick r:id="" action="ppaction://ole?verb=1"/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9083" y="2358340"/>
                        <a:ext cx="215050" cy="30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273">
            <a:hlinkClick r:id="" action="ppaction://ole?verb=1"/>
            <a:extLst>
              <a:ext uri="{FF2B5EF4-FFF2-40B4-BE49-F238E27FC236}">
                <a16:creationId xmlns:a16="http://schemas.microsoft.com/office/drawing/2014/main" id="{DAC98777-5163-4E42-9537-5295C173FD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8262" y="1690688"/>
          <a:ext cx="405509" cy="26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527760" imgH="344160" progId="Equation.KSEE3">
                  <p:embed/>
                </p:oleObj>
              </mc:Choice>
              <mc:Fallback>
                <p:oleObj r:id="rId14" imgW="527760" imgH="344160" progId="Equation.KSEE3">
                  <p:embed/>
                  <p:pic>
                    <p:nvPicPr>
                      <p:cNvPr id="4125" name="对象 273">
                        <a:hlinkClick r:id="" action="ppaction://ole?verb=1"/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8262" y="1690688"/>
                        <a:ext cx="405509" cy="263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5" name="对象 275">
                <a:hlinkClick r:id="" action="ppaction://ole?verb=1"/>
                <a:extLst>
                  <a:ext uri="{FF2B5EF4-FFF2-40B4-BE49-F238E27FC236}">
                    <a16:creationId xmlns:a16="http://schemas.microsoft.com/office/drawing/2014/main" id="{951094C1-08FD-4194-A503-6B3DCE2F8DAC}"/>
                  </a:ext>
                </a:extLst>
              </p:cNvPr>
              <p:cNvSpPr txBox="1"/>
              <p:nvPr/>
            </p:nvSpPr>
            <p:spPr bwMode="auto">
              <a:xfrm>
                <a:off x="4848373" y="3751492"/>
                <a:ext cx="419010" cy="2839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altLang="zh-CN" sz="2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45" name="对象 275">
                <a:hlinkClick r:id="" action="ppaction://ole?verb=1"/>
                <a:extLst>
                  <a:ext uri="{FF2B5EF4-FFF2-40B4-BE49-F238E27FC236}">
                    <a16:creationId xmlns:a16="http://schemas.microsoft.com/office/drawing/2014/main" id="{951094C1-08FD-4194-A503-6B3DCE2F8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48373" y="3751492"/>
                <a:ext cx="419010" cy="283933"/>
              </a:xfrm>
              <a:prstGeom prst="rect">
                <a:avLst/>
              </a:prstGeom>
              <a:blipFill>
                <a:blip r:embed="rId15"/>
                <a:stretch>
                  <a:fillRect r="-156522" b="-617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52AABC0C-932C-4906-89A2-E5CF49483069}"/>
              </a:ext>
            </a:extLst>
          </p:cNvPr>
          <p:cNvCxnSpPr>
            <a:endCxn id="38" idx="3"/>
          </p:cNvCxnSpPr>
          <p:nvPr/>
        </p:nvCxnSpPr>
        <p:spPr bwMode="auto">
          <a:xfrm>
            <a:off x="4790994" y="2236861"/>
            <a:ext cx="256999" cy="820947"/>
          </a:xfrm>
          <a:prstGeom prst="straightConnector1">
            <a:avLst/>
          </a:prstGeom>
          <a:ln w="19050">
            <a:solidFill>
              <a:srgbClr val="ED6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对象 278">
            <a:hlinkClick r:id="" action="ppaction://ole?verb=1"/>
            <a:extLst>
              <a:ext uri="{FF2B5EF4-FFF2-40B4-BE49-F238E27FC236}">
                <a16:creationId xmlns:a16="http://schemas.microsoft.com/office/drawing/2014/main" id="{C2A3DA95-8F5B-452D-9FEC-337FEDEE56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569" y="1989083"/>
          <a:ext cx="379954" cy="2482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330120" imgH="215640" progId="Equation.KSEE3">
                  <p:embed/>
                </p:oleObj>
              </mc:Choice>
              <mc:Fallback>
                <p:oleObj r:id="rId16" imgW="330120" imgH="215640" progId="Equation.KSEE3">
                  <p:embed/>
                  <p:pic>
                    <p:nvPicPr>
                      <p:cNvPr id="4128" name="对象 278">
                        <a:hlinkClick r:id="" action="ppaction://ole?verb=1"/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569" y="1989083"/>
                        <a:ext cx="379954" cy="2482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弧形 47">
            <a:extLst>
              <a:ext uri="{FF2B5EF4-FFF2-40B4-BE49-F238E27FC236}">
                <a16:creationId xmlns:a16="http://schemas.microsoft.com/office/drawing/2014/main" id="{C5682A58-EB33-407D-ABA1-E9F87FE02715}"/>
              </a:ext>
            </a:extLst>
          </p:cNvPr>
          <p:cNvSpPr/>
          <p:nvPr/>
        </p:nvSpPr>
        <p:spPr bwMode="auto">
          <a:xfrm rot="18900000">
            <a:off x="4892733" y="2684695"/>
            <a:ext cx="312931" cy="322498"/>
          </a:xfrm>
          <a:prstGeom prst="arc">
            <a:avLst>
              <a:gd name="adj1" fmla="val 16654420"/>
              <a:gd name="adj2" fmla="val 19038332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graphicFrame>
        <p:nvGraphicFramePr>
          <p:cNvPr id="49" name="对象 281">
            <a:hlinkClick r:id="" action="ppaction://ole?verb=1"/>
            <a:extLst>
              <a:ext uri="{FF2B5EF4-FFF2-40B4-BE49-F238E27FC236}">
                <a16:creationId xmlns:a16="http://schemas.microsoft.com/office/drawing/2014/main" id="{56BB9FE6-E823-4982-85C5-9245FE4C0D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47891" y="2292298"/>
          <a:ext cx="233372" cy="30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7" imgW="164880" imgH="215640" progId="Equation.KSEE3">
                  <p:embed/>
                </p:oleObj>
              </mc:Choice>
              <mc:Fallback>
                <p:oleObj r:id="rId17" imgW="164880" imgH="215640" progId="Equation.KSEE3">
                  <p:embed/>
                  <p:pic>
                    <p:nvPicPr>
                      <p:cNvPr id="4130" name="对象 281">
                        <a:hlinkClick r:id="" action="ppaction://ole?verb=1"/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7891" y="2292298"/>
                        <a:ext cx="233372" cy="30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等腰三角形 25">
            <a:extLst>
              <a:ext uri="{FF2B5EF4-FFF2-40B4-BE49-F238E27FC236}">
                <a16:creationId xmlns:a16="http://schemas.microsoft.com/office/drawing/2014/main" id="{8874BD85-5150-41AB-A2D3-F2207813C905}"/>
              </a:ext>
            </a:extLst>
          </p:cNvPr>
          <p:cNvSpPr/>
          <p:nvPr/>
        </p:nvSpPr>
        <p:spPr bwMode="auto">
          <a:xfrm rot="10800000">
            <a:off x="6084668" y="3057326"/>
            <a:ext cx="297020" cy="296949"/>
          </a:xfrm>
          <a:prstGeom prst="triangle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7B010AD8-56AA-426F-BA11-B83FC2AC4FF3}"/>
              </a:ext>
            </a:extLst>
          </p:cNvPr>
          <p:cNvCxnSpPr>
            <a:endCxn id="38" idx="3"/>
          </p:cNvCxnSpPr>
          <p:nvPr/>
        </p:nvCxnSpPr>
        <p:spPr bwMode="auto">
          <a:xfrm>
            <a:off x="6232696" y="3330654"/>
            <a:ext cx="0" cy="3065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72B25A9A-85EA-4D24-A41E-54B08D02FB9F}"/>
              </a:ext>
            </a:extLst>
          </p:cNvPr>
          <p:cNvCxnSpPr>
            <a:endCxn id="38" idx="3"/>
          </p:cNvCxnSpPr>
          <p:nvPr/>
        </p:nvCxnSpPr>
        <p:spPr bwMode="auto">
          <a:xfrm>
            <a:off x="6232696" y="1914364"/>
            <a:ext cx="0" cy="114296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F0E3595B-A5B0-4D69-BCD3-20197A2DC1FE}"/>
              </a:ext>
            </a:extLst>
          </p:cNvPr>
          <p:cNvCxnSpPr>
            <a:endCxn id="26" idx="3"/>
          </p:cNvCxnSpPr>
          <p:nvPr/>
        </p:nvCxnSpPr>
        <p:spPr bwMode="auto">
          <a:xfrm flipH="1">
            <a:off x="6232696" y="1963534"/>
            <a:ext cx="498568" cy="1093793"/>
          </a:xfrm>
          <a:prstGeom prst="straightConnector1">
            <a:avLst/>
          </a:prstGeom>
          <a:ln w="19050">
            <a:solidFill>
              <a:srgbClr val="ED6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弧形 29">
            <a:extLst>
              <a:ext uri="{FF2B5EF4-FFF2-40B4-BE49-F238E27FC236}">
                <a16:creationId xmlns:a16="http://schemas.microsoft.com/office/drawing/2014/main" id="{027018A9-2455-445E-A2CF-2FD9D6136FA6}"/>
              </a:ext>
            </a:extLst>
          </p:cNvPr>
          <p:cNvSpPr/>
          <p:nvPr/>
        </p:nvSpPr>
        <p:spPr bwMode="auto">
          <a:xfrm>
            <a:off x="6084668" y="2735311"/>
            <a:ext cx="312931" cy="322498"/>
          </a:xfrm>
          <a:prstGeom prst="arc">
            <a:avLst>
              <a:gd name="adj1" fmla="val 16200000"/>
              <a:gd name="adj2" fmla="val 19038332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graphicFrame>
        <p:nvGraphicFramePr>
          <p:cNvPr id="31" name="对象 290">
            <a:hlinkClick r:id="" action="ppaction://ole?verb=1"/>
            <a:extLst>
              <a:ext uri="{FF2B5EF4-FFF2-40B4-BE49-F238E27FC236}">
                <a16:creationId xmlns:a16="http://schemas.microsoft.com/office/drawing/2014/main" id="{5580DF7A-6719-4E27-98AE-6A0321E4FA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42339" y="2358340"/>
          <a:ext cx="215050" cy="30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8" imgW="152280" imgH="215640" progId="Equation.KSEE3">
                  <p:embed/>
                </p:oleObj>
              </mc:Choice>
              <mc:Fallback>
                <p:oleObj r:id="rId18" imgW="152280" imgH="215640" progId="Equation.KSEE3">
                  <p:embed/>
                  <p:pic>
                    <p:nvPicPr>
                      <p:cNvPr id="4137" name="对象 290">
                        <a:hlinkClick r:id="" action="ppaction://ole?verb=1"/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2339" y="2358340"/>
                        <a:ext cx="215050" cy="30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292">
            <a:hlinkClick r:id="" action="ppaction://ole?verb=1"/>
            <a:extLst>
              <a:ext uri="{FF2B5EF4-FFF2-40B4-BE49-F238E27FC236}">
                <a16:creationId xmlns:a16="http://schemas.microsoft.com/office/drawing/2014/main" id="{5E65D87C-7846-453B-AAE4-7DD9C93AEC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21518" y="1690688"/>
          <a:ext cx="405509" cy="26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9" imgW="527760" imgH="344160" progId="Equation.KSEE3">
                  <p:embed/>
                </p:oleObj>
              </mc:Choice>
              <mc:Fallback>
                <p:oleObj r:id="rId19" imgW="527760" imgH="344160" progId="Equation.KSEE3">
                  <p:embed/>
                  <p:pic>
                    <p:nvPicPr>
                      <p:cNvPr id="4138" name="对象 292">
                        <a:hlinkClick r:id="" action="ppaction://ole?verb=1"/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1518" y="1690688"/>
                        <a:ext cx="405509" cy="263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3" name="对象 294">
                <a:hlinkClick r:id="" action="ppaction://ole?verb=1"/>
                <a:extLst>
                  <a:ext uri="{FF2B5EF4-FFF2-40B4-BE49-F238E27FC236}">
                    <a16:creationId xmlns:a16="http://schemas.microsoft.com/office/drawing/2014/main" id="{2190D6BD-5831-4A6C-9591-793BD95EEAB6}"/>
                  </a:ext>
                </a:extLst>
              </p:cNvPr>
              <p:cNvSpPr txBox="1"/>
              <p:nvPr/>
            </p:nvSpPr>
            <p:spPr bwMode="auto">
              <a:xfrm>
                <a:off x="6031147" y="3751492"/>
                <a:ext cx="420456" cy="2839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altLang="zh-CN" sz="2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33" name="对象 294">
                <a:hlinkClick r:id="" action="ppaction://ole?verb=1"/>
                <a:extLst>
                  <a:ext uri="{FF2B5EF4-FFF2-40B4-BE49-F238E27FC236}">
                    <a16:creationId xmlns:a16="http://schemas.microsoft.com/office/drawing/2014/main" id="{2190D6BD-5831-4A6C-9591-793BD95EE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31147" y="3751492"/>
                <a:ext cx="420456" cy="283933"/>
              </a:xfrm>
              <a:prstGeom prst="rect">
                <a:avLst/>
              </a:prstGeom>
              <a:blipFill>
                <a:blip r:embed="rId20"/>
                <a:stretch>
                  <a:fillRect r="-156522" b="-617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466C7DC0-2C13-481D-BCC1-911E5304B179}"/>
              </a:ext>
            </a:extLst>
          </p:cNvPr>
          <p:cNvCxnSpPr>
            <a:endCxn id="26" idx="3"/>
          </p:cNvCxnSpPr>
          <p:nvPr/>
        </p:nvCxnSpPr>
        <p:spPr bwMode="auto">
          <a:xfrm>
            <a:off x="5975214" y="2236861"/>
            <a:ext cx="256999" cy="820947"/>
          </a:xfrm>
          <a:prstGeom prst="straightConnector1">
            <a:avLst/>
          </a:prstGeom>
          <a:ln w="19050">
            <a:solidFill>
              <a:srgbClr val="ED6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对象 297">
            <a:hlinkClick r:id="" action="ppaction://ole?verb=1"/>
            <a:extLst>
              <a:ext uri="{FF2B5EF4-FFF2-40B4-BE49-F238E27FC236}">
                <a16:creationId xmlns:a16="http://schemas.microsoft.com/office/drawing/2014/main" id="{D37E7C55-6C7D-461E-B327-BC6016128F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55825" y="1989083"/>
          <a:ext cx="379954" cy="2482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1" imgW="330120" imgH="215640" progId="Equation.KSEE3">
                  <p:embed/>
                </p:oleObj>
              </mc:Choice>
              <mc:Fallback>
                <p:oleObj r:id="rId21" imgW="330120" imgH="215640" progId="Equation.KSEE3">
                  <p:embed/>
                  <p:pic>
                    <p:nvPicPr>
                      <p:cNvPr id="4141" name="对象 297">
                        <a:hlinkClick r:id="" action="ppaction://ole?verb=1"/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5825" y="1989083"/>
                        <a:ext cx="379954" cy="2482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弧形 35">
            <a:extLst>
              <a:ext uri="{FF2B5EF4-FFF2-40B4-BE49-F238E27FC236}">
                <a16:creationId xmlns:a16="http://schemas.microsoft.com/office/drawing/2014/main" id="{07BBDDEA-5CC6-4895-B4FA-1F080DA5E801}"/>
              </a:ext>
            </a:extLst>
          </p:cNvPr>
          <p:cNvSpPr/>
          <p:nvPr/>
        </p:nvSpPr>
        <p:spPr bwMode="auto">
          <a:xfrm rot="18900000">
            <a:off x="6075507" y="2684695"/>
            <a:ext cx="314378" cy="322498"/>
          </a:xfrm>
          <a:prstGeom prst="arc">
            <a:avLst>
              <a:gd name="adj1" fmla="val 16654420"/>
              <a:gd name="adj2" fmla="val 19038332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graphicFrame>
        <p:nvGraphicFramePr>
          <p:cNvPr id="37" name="对象 300">
            <a:hlinkClick r:id="" action="ppaction://ole?verb=1"/>
            <a:extLst>
              <a:ext uri="{FF2B5EF4-FFF2-40B4-BE49-F238E27FC236}">
                <a16:creationId xmlns:a16="http://schemas.microsoft.com/office/drawing/2014/main" id="{6D98CE10-BB9D-484A-959F-A79C0EDF86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31147" y="2292298"/>
          <a:ext cx="233372" cy="30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2" imgW="164880" imgH="215640" progId="Equation.KSEE3">
                  <p:embed/>
                </p:oleObj>
              </mc:Choice>
              <mc:Fallback>
                <p:oleObj r:id="rId22" imgW="164880" imgH="215640" progId="Equation.KSEE3">
                  <p:embed/>
                  <p:pic>
                    <p:nvPicPr>
                      <p:cNvPr id="4143" name="对象 300">
                        <a:hlinkClick r:id="" action="ppaction://ole?verb=1"/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1147" y="2292298"/>
                        <a:ext cx="233372" cy="30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等腰三角形 13">
            <a:extLst>
              <a:ext uri="{FF2B5EF4-FFF2-40B4-BE49-F238E27FC236}">
                <a16:creationId xmlns:a16="http://schemas.microsoft.com/office/drawing/2014/main" id="{4FC63337-49B6-42F3-BA0B-8A68F9E1F153}"/>
              </a:ext>
            </a:extLst>
          </p:cNvPr>
          <p:cNvSpPr/>
          <p:nvPr/>
        </p:nvSpPr>
        <p:spPr bwMode="auto">
          <a:xfrm rot="10800000">
            <a:off x="7778548" y="3057326"/>
            <a:ext cx="297020" cy="296949"/>
          </a:xfrm>
          <a:prstGeom prst="triangle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61F2A7BF-B98D-4A94-B73D-3A955E705127}"/>
              </a:ext>
            </a:extLst>
          </p:cNvPr>
          <p:cNvCxnSpPr>
            <a:endCxn id="26" idx="3"/>
          </p:cNvCxnSpPr>
          <p:nvPr/>
        </p:nvCxnSpPr>
        <p:spPr bwMode="auto">
          <a:xfrm>
            <a:off x="7926575" y="3330654"/>
            <a:ext cx="0" cy="3065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0E16ADF3-0F03-44DA-8A61-A98B48CA96A4}"/>
              </a:ext>
            </a:extLst>
          </p:cNvPr>
          <p:cNvCxnSpPr>
            <a:endCxn id="26" idx="3"/>
          </p:cNvCxnSpPr>
          <p:nvPr/>
        </p:nvCxnSpPr>
        <p:spPr bwMode="auto">
          <a:xfrm>
            <a:off x="7926575" y="1914364"/>
            <a:ext cx="0" cy="114296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D5884B6E-087F-4148-843E-1547A4D8A2E7}"/>
              </a:ext>
            </a:extLst>
          </p:cNvPr>
          <p:cNvCxnSpPr>
            <a:endCxn id="14" idx="3"/>
          </p:cNvCxnSpPr>
          <p:nvPr/>
        </p:nvCxnSpPr>
        <p:spPr bwMode="auto">
          <a:xfrm flipH="1">
            <a:off x="7926575" y="1963534"/>
            <a:ext cx="500015" cy="1093793"/>
          </a:xfrm>
          <a:prstGeom prst="straightConnector1">
            <a:avLst/>
          </a:prstGeom>
          <a:ln w="19050">
            <a:solidFill>
              <a:srgbClr val="ED6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弧形 17">
            <a:extLst>
              <a:ext uri="{FF2B5EF4-FFF2-40B4-BE49-F238E27FC236}">
                <a16:creationId xmlns:a16="http://schemas.microsoft.com/office/drawing/2014/main" id="{41B47B0B-D15E-410A-8AF9-27E05F9A05AF}"/>
              </a:ext>
            </a:extLst>
          </p:cNvPr>
          <p:cNvSpPr/>
          <p:nvPr/>
        </p:nvSpPr>
        <p:spPr bwMode="auto">
          <a:xfrm>
            <a:off x="7778548" y="2735311"/>
            <a:ext cx="312931" cy="322498"/>
          </a:xfrm>
          <a:prstGeom prst="arc">
            <a:avLst>
              <a:gd name="adj1" fmla="val 16200000"/>
              <a:gd name="adj2" fmla="val 19038332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graphicFrame>
        <p:nvGraphicFramePr>
          <p:cNvPr id="19" name="对象 308">
            <a:hlinkClick r:id="" action="ppaction://ole?verb=1"/>
            <a:extLst>
              <a:ext uri="{FF2B5EF4-FFF2-40B4-BE49-F238E27FC236}">
                <a16:creationId xmlns:a16="http://schemas.microsoft.com/office/drawing/2014/main" id="{3C0020EB-9D65-4464-A367-BC4C8B489E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37183" y="2358340"/>
          <a:ext cx="215050" cy="30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3" imgW="152280" imgH="215640" progId="Equation.KSEE3">
                  <p:embed/>
                </p:oleObj>
              </mc:Choice>
              <mc:Fallback>
                <p:oleObj r:id="rId23" imgW="152280" imgH="215640" progId="Equation.KSEE3">
                  <p:embed/>
                  <p:pic>
                    <p:nvPicPr>
                      <p:cNvPr id="4150" name="对象 308">
                        <a:hlinkClick r:id="" action="ppaction://ole?verb=1"/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7183" y="2358340"/>
                        <a:ext cx="215050" cy="30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310">
            <a:hlinkClick r:id="" action="ppaction://ole?verb=1"/>
            <a:extLst>
              <a:ext uri="{FF2B5EF4-FFF2-40B4-BE49-F238E27FC236}">
                <a16:creationId xmlns:a16="http://schemas.microsoft.com/office/drawing/2014/main" id="{670B6544-A82F-4E13-95C7-50D43BA136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16362" y="1690688"/>
          <a:ext cx="405509" cy="26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4" imgW="527760" imgH="344160" progId="Equation.KSEE3">
                  <p:embed/>
                </p:oleObj>
              </mc:Choice>
              <mc:Fallback>
                <p:oleObj r:id="rId24" imgW="527760" imgH="344160" progId="Equation.KSEE3">
                  <p:embed/>
                  <p:pic>
                    <p:nvPicPr>
                      <p:cNvPr id="4151" name="对象 310">
                        <a:hlinkClick r:id="" action="ppaction://ole?verb=1"/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16362" y="1690688"/>
                        <a:ext cx="405509" cy="263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对象 312">
                <a:hlinkClick r:id="" action="ppaction://ole?verb=1"/>
                <a:extLst>
                  <a:ext uri="{FF2B5EF4-FFF2-40B4-BE49-F238E27FC236}">
                    <a16:creationId xmlns:a16="http://schemas.microsoft.com/office/drawing/2014/main" id="{1ED83BB3-726F-4F3A-ACB4-756826F11727}"/>
                  </a:ext>
                </a:extLst>
              </p:cNvPr>
              <p:cNvSpPr txBox="1"/>
              <p:nvPr/>
            </p:nvSpPr>
            <p:spPr bwMode="auto">
              <a:xfrm>
                <a:off x="7726473" y="3751492"/>
                <a:ext cx="419010" cy="2839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zh-CN" alt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21" name="对象 312">
                <a:hlinkClick r:id="" action="ppaction://ole?verb=1"/>
                <a:extLst>
                  <a:ext uri="{FF2B5EF4-FFF2-40B4-BE49-F238E27FC236}">
                    <a16:creationId xmlns:a16="http://schemas.microsoft.com/office/drawing/2014/main" id="{1ED83BB3-726F-4F3A-ACB4-756826F11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26473" y="3751492"/>
                <a:ext cx="419010" cy="283933"/>
              </a:xfrm>
              <a:prstGeom prst="rect">
                <a:avLst/>
              </a:prstGeom>
              <a:blipFill>
                <a:blip r:embed="rId25"/>
                <a:stretch>
                  <a:fillRect r="-91304" b="-617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91744947-E9BE-49CE-A883-8D6E8A694D5D}"/>
              </a:ext>
            </a:extLst>
          </p:cNvPr>
          <p:cNvCxnSpPr>
            <a:endCxn id="14" idx="3"/>
          </p:cNvCxnSpPr>
          <p:nvPr/>
        </p:nvCxnSpPr>
        <p:spPr bwMode="auto">
          <a:xfrm>
            <a:off x="7669094" y="2236861"/>
            <a:ext cx="256999" cy="820947"/>
          </a:xfrm>
          <a:prstGeom prst="straightConnector1">
            <a:avLst/>
          </a:prstGeom>
          <a:ln w="19050">
            <a:solidFill>
              <a:srgbClr val="ED6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对象 315">
            <a:hlinkClick r:id="" action="ppaction://ole?verb=1"/>
            <a:extLst>
              <a:ext uri="{FF2B5EF4-FFF2-40B4-BE49-F238E27FC236}">
                <a16:creationId xmlns:a16="http://schemas.microsoft.com/office/drawing/2014/main" id="{200960FF-6C54-46B3-933F-776DF5243A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50669" y="1989083"/>
          <a:ext cx="379954" cy="2482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6" imgW="330120" imgH="215640" progId="Equation.KSEE3">
                  <p:embed/>
                </p:oleObj>
              </mc:Choice>
              <mc:Fallback>
                <p:oleObj r:id="rId26" imgW="330120" imgH="215640" progId="Equation.KSEE3">
                  <p:embed/>
                  <p:pic>
                    <p:nvPicPr>
                      <p:cNvPr id="4154" name="对象 315">
                        <a:hlinkClick r:id="" action="ppaction://ole?verb=1"/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0669" y="1989083"/>
                        <a:ext cx="379954" cy="2482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弧形 23">
            <a:extLst>
              <a:ext uri="{FF2B5EF4-FFF2-40B4-BE49-F238E27FC236}">
                <a16:creationId xmlns:a16="http://schemas.microsoft.com/office/drawing/2014/main" id="{EFC04F62-7F55-4AAB-8BDC-8129455F8E3E}"/>
              </a:ext>
            </a:extLst>
          </p:cNvPr>
          <p:cNvSpPr/>
          <p:nvPr/>
        </p:nvSpPr>
        <p:spPr bwMode="auto">
          <a:xfrm rot="18900000">
            <a:off x="7770833" y="2684695"/>
            <a:ext cx="312931" cy="322498"/>
          </a:xfrm>
          <a:prstGeom prst="arc">
            <a:avLst>
              <a:gd name="adj1" fmla="val 16654420"/>
              <a:gd name="adj2" fmla="val 19038332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graphicFrame>
        <p:nvGraphicFramePr>
          <p:cNvPr id="25" name="对象 318">
            <a:hlinkClick r:id="" action="ppaction://ole?verb=1"/>
            <a:extLst>
              <a:ext uri="{FF2B5EF4-FFF2-40B4-BE49-F238E27FC236}">
                <a16:creationId xmlns:a16="http://schemas.microsoft.com/office/drawing/2014/main" id="{F83D6556-6E8B-4711-B6CC-3173919236A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25991" y="2292298"/>
          <a:ext cx="233372" cy="30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7" imgW="164880" imgH="215640" progId="Equation.KSEE3">
                  <p:embed/>
                </p:oleObj>
              </mc:Choice>
              <mc:Fallback>
                <p:oleObj r:id="rId27" imgW="164880" imgH="215640" progId="Equation.KSEE3">
                  <p:embed/>
                  <p:pic>
                    <p:nvPicPr>
                      <p:cNvPr id="4156" name="对象 318">
                        <a:hlinkClick r:id="" action="ppaction://ole?verb=1"/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25991" y="2292298"/>
                        <a:ext cx="233372" cy="30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1664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03B92D-AEAE-4EE1-A164-64C7315F8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Signal Model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55B60D0-E742-471B-B81F-19257FAB8A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382990"/>
                <a:ext cx="10515600" cy="2475010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 dirty="0"/>
                  <a:t>The accumulated signal vector can be written as</a:t>
                </a:r>
              </a:p>
              <a:p>
                <a:pPr marL="0" indent="0" algn="l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)=[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,...,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2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 algn="l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b="1" i="1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1" i="1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sz="2000" b="1" i="1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000" b="1" i="1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2000" b="1" i="1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sup>
                        <m:e>
                          <m:r>
                            <a:rPr lang="en-US" altLang="zh-CN" sz="2000" b="1" i="1" dirty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  <m:d>
                            <m:dPr>
                              <m:ctrlPr>
                                <a:rPr lang="en-US" altLang="zh-CN" sz="2000" b="1" i="1" dirty="0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 dirty="0">
                                      <a:solidFill>
                                        <a:srgbClr val="ED6C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ED6C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000" i="1" dirty="0">
                                      <a:solidFill>
                                        <a:srgbClr val="ED6C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  <m:r>
                        <a:rPr lang="en-US" altLang="zh-CN" sz="2000" b="1" i="1" smtClean="0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1" i="1" smtClean="0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d>
                        <m:dPr>
                          <m:ctrlPr>
                            <a:rPr lang="en-US" altLang="zh-CN" sz="2000" b="1" i="1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</m:oMath>
                  </m:oMathPara>
                </a14:m>
                <a:endParaRPr lang="en-US" altLang="zh-CN" sz="2000" b="1" i="1" dirty="0">
                  <a:solidFill>
                    <a:srgbClr val="ED6C00"/>
                  </a:solidFill>
                  <a:latin typeface="Cambria Math" panose="02040503050406030204" pitchFamily="18" charset="0"/>
                </a:endParaRPr>
              </a:p>
              <a:p>
                <a:pPr marL="0" indent="0" algn="l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1" i="1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dirty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  <m:d>
                            <m:dPr>
                              <m:ctrlPr>
                                <a:rPr lang="en-US" altLang="zh-CN" sz="2000" b="1" i="1" dirty="0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 dirty="0">
                                      <a:solidFill>
                                        <a:srgbClr val="ED6C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ED6C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000" b="0" i="1" dirty="0" smtClean="0">
                                      <a:solidFill>
                                        <a:srgbClr val="ED6C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r>
                            <a:rPr lang="en-US" altLang="zh-CN" sz="2000" b="1" i="1" dirty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  <m:d>
                            <m:dPr>
                              <m:ctrlPr>
                                <a:rPr lang="en-US" altLang="zh-CN" sz="2000" b="1" i="1" dirty="0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 dirty="0">
                                      <a:solidFill>
                                        <a:srgbClr val="ED6C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ED6C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000" b="0" i="1" dirty="0" smtClean="0">
                                      <a:solidFill>
                                        <a:srgbClr val="ED6C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p>
                        <m:sSupPr>
                          <m:ctrlPr>
                            <a:rPr lang="en-US" altLang="zh-CN" sz="2000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b="1" i="1" dirty="0" smtClean="0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dirty="0" smtClean="0">
                                      <a:solidFill>
                                        <a:srgbClr val="ED6C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 smtClean="0">
                                      <a:solidFill>
                                        <a:srgbClr val="ED6C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2000" b="0" i="1" dirty="0" smtClean="0">
                                      <a:solidFill>
                                        <a:srgbClr val="ED6C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000" b="0" i="1" dirty="0" smtClean="0">
                                      <a:solidFill>
                                        <a:srgbClr val="ED6C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dirty="0" smtClean="0">
                                      <a:solidFill>
                                        <a:srgbClr val="ED6C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2000" b="0" i="1" dirty="0" smtClean="0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  <m:t>,…</m:t>
                              </m:r>
                              <m:r>
                                <a:rPr lang="en-US" altLang="zh-CN" sz="2000" b="1" i="1" dirty="0" smtClean="0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CN" sz="2000" b="0" i="1" dirty="0" smtClean="0">
                                      <a:solidFill>
                                        <a:srgbClr val="ED6C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 smtClean="0">
                                      <a:solidFill>
                                        <a:srgbClr val="ED6C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2000" b="0" i="1" dirty="0" smtClean="0">
                                      <a:solidFill>
                                        <a:srgbClr val="ED6C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000" b="0" i="1" dirty="0" smtClean="0">
                                      <a:solidFill>
                                        <a:srgbClr val="ED6C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dirty="0" smtClean="0">
                                      <a:solidFill>
                                        <a:srgbClr val="ED6C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sz="2000" b="1" i="1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000" b="1" i="1" smtClean="0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1" i="1" smtClean="0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2000" b="1" i="1" smtClean="0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 i="1" smtClean="0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sz="2000" b="1" i="1" smtClean="0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b="1" i="1" dirty="0">
                  <a:solidFill>
                    <a:srgbClr val="ED6C00"/>
                  </a:solidFill>
                  <a:latin typeface="Cambria Math" panose="02040503050406030204" pitchFamily="18" charset="0"/>
                </a:endParaRPr>
              </a:p>
              <a:p>
                <a:pPr marL="0" indent="0" algn="l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</a:rPr>
                        <m:t>𝑨𝒔</m:t>
                      </m:r>
                      <m:d>
                        <m:dPr>
                          <m:ctrlPr>
                            <a:rPr lang="en-US" altLang="zh-CN" sz="2000" b="1" i="1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sz="2000" b="1" i="1" smtClean="0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1" i="1" smtClean="0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2000" b="1" i="1" smtClean="0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 i="1" smtClean="0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sz="2000" b="1" i="1" smtClean="0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solidFill>
                    <a:srgbClr val="ED6C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55B60D0-E742-471B-B81F-19257FAB8A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382990"/>
                <a:ext cx="10515600" cy="2475010"/>
              </a:xfrm>
              <a:blipFill>
                <a:blip r:embed="rId3"/>
                <a:stretch>
                  <a:fillRect l="-464" b="-12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3F135E-1789-415C-A9DE-6EA8CD75E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11CF7-3CEA-4476-AA1D-FDB53D59C6A7}" type="slidenum">
              <a:rPr lang="zh-CN" altLang="en-US" smtClean="0"/>
              <a:t>29</a:t>
            </a:fld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31F0BEF-F05E-41CB-80E2-A4B4AAAD27C0}"/>
              </a:ext>
            </a:extLst>
          </p:cNvPr>
          <p:cNvCxnSpPr/>
          <p:nvPr/>
        </p:nvCxnSpPr>
        <p:spPr bwMode="auto">
          <a:xfrm>
            <a:off x="3444762" y="3636762"/>
            <a:ext cx="5357925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文本框 55">
            <a:extLst>
              <a:ext uri="{FF2B5EF4-FFF2-40B4-BE49-F238E27FC236}">
                <a16:creationId xmlns:a16="http://schemas.microsoft.com/office/drawing/2014/main" id="{7D7F6E1A-4BEC-4610-B0D2-3F39CA3F7D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0134" y="2893426"/>
            <a:ext cx="1238707" cy="583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dirty="0"/>
              <a:t>......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35521F30-AB4F-4F8F-B6FA-51270E20E701}"/>
              </a:ext>
            </a:extLst>
          </p:cNvPr>
          <p:cNvCxnSpPr/>
          <p:nvPr/>
        </p:nvCxnSpPr>
        <p:spPr bwMode="auto">
          <a:xfrm flipV="1">
            <a:off x="3865701" y="3476718"/>
            <a:ext cx="1143236" cy="7713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63">
            <a:extLst>
              <a:ext uri="{FF2B5EF4-FFF2-40B4-BE49-F238E27FC236}">
                <a16:creationId xmlns:a16="http://schemas.microsoft.com/office/drawing/2014/main" id="{033F89E0-9B70-440F-B414-2482C285CA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4962" y="3187482"/>
            <a:ext cx="267125" cy="46036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 i="1"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50" name="等腰三角形 49">
            <a:extLst>
              <a:ext uri="{FF2B5EF4-FFF2-40B4-BE49-F238E27FC236}">
                <a16:creationId xmlns:a16="http://schemas.microsoft.com/office/drawing/2014/main" id="{A2BA9FE1-5394-4D2D-93B2-48F5B21ED5FF}"/>
              </a:ext>
            </a:extLst>
          </p:cNvPr>
          <p:cNvSpPr/>
          <p:nvPr/>
        </p:nvSpPr>
        <p:spPr bwMode="auto">
          <a:xfrm rot="10800000">
            <a:off x="3718155" y="3057326"/>
            <a:ext cx="297020" cy="296949"/>
          </a:xfrm>
          <a:prstGeom prst="triangle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1698676-DFE3-43C5-AE56-059A0DF44E0B}"/>
              </a:ext>
            </a:extLst>
          </p:cNvPr>
          <p:cNvCxnSpPr/>
          <p:nvPr/>
        </p:nvCxnSpPr>
        <p:spPr bwMode="auto">
          <a:xfrm>
            <a:off x="3865700" y="3330654"/>
            <a:ext cx="0" cy="3065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FFF98A7B-5BF1-4893-9CBB-AB2B817C5290}"/>
              </a:ext>
            </a:extLst>
          </p:cNvPr>
          <p:cNvCxnSpPr/>
          <p:nvPr/>
        </p:nvCxnSpPr>
        <p:spPr bwMode="auto">
          <a:xfrm>
            <a:off x="3865700" y="1914364"/>
            <a:ext cx="0" cy="114296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1859984F-26D0-42C4-92D7-A056CADD17DE}"/>
              </a:ext>
            </a:extLst>
          </p:cNvPr>
          <p:cNvCxnSpPr>
            <a:endCxn id="50" idx="3"/>
          </p:cNvCxnSpPr>
          <p:nvPr/>
        </p:nvCxnSpPr>
        <p:spPr bwMode="auto">
          <a:xfrm flipH="1">
            <a:off x="3865700" y="1963534"/>
            <a:ext cx="500015" cy="1093793"/>
          </a:xfrm>
          <a:prstGeom prst="straightConnector1">
            <a:avLst/>
          </a:prstGeom>
          <a:ln w="19050">
            <a:solidFill>
              <a:srgbClr val="ED6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弧形 53">
            <a:extLst>
              <a:ext uri="{FF2B5EF4-FFF2-40B4-BE49-F238E27FC236}">
                <a16:creationId xmlns:a16="http://schemas.microsoft.com/office/drawing/2014/main" id="{671AF311-F576-4539-9BEE-E9C530490280}"/>
              </a:ext>
            </a:extLst>
          </p:cNvPr>
          <p:cNvSpPr/>
          <p:nvPr/>
        </p:nvSpPr>
        <p:spPr bwMode="auto">
          <a:xfrm>
            <a:off x="3718155" y="2735311"/>
            <a:ext cx="312931" cy="322498"/>
          </a:xfrm>
          <a:prstGeom prst="arc">
            <a:avLst>
              <a:gd name="adj1" fmla="val 16200000"/>
              <a:gd name="adj2" fmla="val 19038332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graphicFrame>
        <p:nvGraphicFramePr>
          <p:cNvPr id="55" name="对象 12">
            <a:hlinkClick r:id="" action="ppaction://ole?verb=1"/>
            <a:extLst>
              <a:ext uri="{FF2B5EF4-FFF2-40B4-BE49-F238E27FC236}">
                <a16:creationId xmlns:a16="http://schemas.microsoft.com/office/drawing/2014/main" id="{244A2281-C883-4F1A-963B-853012173A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75826" y="2358340"/>
          <a:ext cx="215050" cy="30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52280" imgH="215640" progId="Equation.KSEE3">
                  <p:embed/>
                </p:oleObj>
              </mc:Choice>
              <mc:Fallback>
                <p:oleObj r:id="rId4" imgW="152280" imgH="215640" progId="Equation.KSEE3">
                  <p:embed/>
                  <p:pic>
                    <p:nvPicPr>
                      <p:cNvPr id="55" name="对象 12">
                        <a:hlinkClick r:id="" action="ppaction://ole?verb=1"/>
                        <a:extLst>
                          <a:ext uri="{FF2B5EF4-FFF2-40B4-BE49-F238E27FC236}">
                            <a16:creationId xmlns:a16="http://schemas.microsoft.com/office/drawing/2014/main" id="{244A2281-C883-4F1A-963B-853012173A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5826" y="2358340"/>
                        <a:ext cx="215050" cy="30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对象 13">
            <a:hlinkClick r:id="" action="ppaction://ole?verb=1"/>
            <a:extLst>
              <a:ext uri="{FF2B5EF4-FFF2-40B4-BE49-F238E27FC236}">
                <a16:creationId xmlns:a16="http://schemas.microsoft.com/office/drawing/2014/main" id="{47B51405-A0AA-4E1F-AC9E-BDA0E03A48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55005" y="1690688"/>
          <a:ext cx="405509" cy="26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527760" imgH="344160" progId="Equation.KSEE3">
                  <p:embed/>
                </p:oleObj>
              </mc:Choice>
              <mc:Fallback>
                <p:oleObj r:id="rId6" imgW="527760" imgH="344160" progId="Equation.KSEE3">
                  <p:embed/>
                  <p:pic>
                    <p:nvPicPr>
                      <p:cNvPr id="56" name="对象 13">
                        <a:hlinkClick r:id="" action="ppaction://ole?verb=1"/>
                        <a:extLst>
                          <a:ext uri="{FF2B5EF4-FFF2-40B4-BE49-F238E27FC236}">
                            <a16:creationId xmlns:a16="http://schemas.microsoft.com/office/drawing/2014/main" id="{47B51405-A0AA-4E1F-AC9E-BDA0E03A48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5005" y="1690688"/>
                        <a:ext cx="405509" cy="263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7" name="对象 14">
                <a:hlinkClick r:id="" action="ppaction://ole?verb=1"/>
                <a:extLst>
                  <a:ext uri="{FF2B5EF4-FFF2-40B4-BE49-F238E27FC236}">
                    <a16:creationId xmlns:a16="http://schemas.microsoft.com/office/drawing/2014/main" id="{55F09FA0-2E84-4072-860F-B70F3091873B}"/>
                  </a:ext>
                </a:extLst>
              </p:cNvPr>
              <p:cNvSpPr txBox="1"/>
              <p:nvPr/>
            </p:nvSpPr>
            <p:spPr bwMode="auto">
              <a:xfrm>
                <a:off x="3664151" y="3751492"/>
                <a:ext cx="420456" cy="2839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57" name="对象 14">
                <a:hlinkClick r:id="" action="ppaction://ole?verb=1"/>
                <a:extLst>
                  <a:ext uri="{FF2B5EF4-FFF2-40B4-BE49-F238E27FC236}">
                    <a16:creationId xmlns:a16="http://schemas.microsoft.com/office/drawing/2014/main" id="{55F09FA0-2E84-4072-860F-B70F30918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64151" y="3751492"/>
                <a:ext cx="420456" cy="283933"/>
              </a:xfrm>
              <a:prstGeom prst="rect">
                <a:avLst/>
              </a:prstGeom>
              <a:blipFill>
                <a:blip r:embed="rId8"/>
                <a:stretch>
                  <a:fillRect r="-98551" b="-617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7A09D56D-7230-426E-81BA-A54920DE1BF7}"/>
              </a:ext>
            </a:extLst>
          </p:cNvPr>
          <p:cNvCxnSpPr>
            <a:endCxn id="50" idx="3"/>
          </p:cNvCxnSpPr>
          <p:nvPr/>
        </p:nvCxnSpPr>
        <p:spPr bwMode="auto">
          <a:xfrm>
            <a:off x="3608219" y="2236861"/>
            <a:ext cx="256999" cy="820947"/>
          </a:xfrm>
          <a:prstGeom prst="straightConnector1">
            <a:avLst/>
          </a:prstGeom>
          <a:ln w="19050">
            <a:solidFill>
              <a:srgbClr val="ED6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9" name="对象 180">
            <a:hlinkClick r:id="" action="ppaction://ole?verb=1"/>
            <a:extLst>
              <a:ext uri="{FF2B5EF4-FFF2-40B4-BE49-F238E27FC236}">
                <a16:creationId xmlns:a16="http://schemas.microsoft.com/office/drawing/2014/main" id="{87E29A28-0735-444E-A11C-94489299F4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89312" y="1989083"/>
          <a:ext cx="379954" cy="2482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330120" imgH="215640" progId="Equation.KSEE3">
                  <p:embed/>
                </p:oleObj>
              </mc:Choice>
              <mc:Fallback>
                <p:oleObj r:id="rId9" imgW="330120" imgH="215640" progId="Equation.KSEE3">
                  <p:embed/>
                  <p:pic>
                    <p:nvPicPr>
                      <p:cNvPr id="59" name="对象 180">
                        <a:hlinkClick r:id="" action="ppaction://ole?verb=1"/>
                        <a:extLst>
                          <a:ext uri="{FF2B5EF4-FFF2-40B4-BE49-F238E27FC236}">
                            <a16:creationId xmlns:a16="http://schemas.microsoft.com/office/drawing/2014/main" id="{87E29A28-0735-444E-A11C-94489299F4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9312" y="1989083"/>
                        <a:ext cx="379954" cy="2482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弧形 59">
            <a:extLst>
              <a:ext uri="{FF2B5EF4-FFF2-40B4-BE49-F238E27FC236}">
                <a16:creationId xmlns:a16="http://schemas.microsoft.com/office/drawing/2014/main" id="{4ABFD510-65C2-4A65-AED9-9F4257793973}"/>
              </a:ext>
            </a:extLst>
          </p:cNvPr>
          <p:cNvSpPr/>
          <p:nvPr/>
        </p:nvSpPr>
        <p:spPr bwMode="auto">
          <a:xfrm rot="18900000">
            <a:off x="3709958" y="2684695"/>
            <a:ext cx="312931" cy="322498"/>
          </a:xfrm>
          <a:prstGeom prst="arc">
            <a:avLst>
              <a:gd name="adj1" fmla="val 16654420"/>
              <a:gd name="adj2" fmla="val 19038332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graphicFrame>
        <p:nvGraphicFramePr>
          <p:cNvPr id="61" name="对象 183">
            <a:hlinkClick r:id="" action="ppaction://ole?verb=1"/>
            <a:extLst>
              <a:ext uri="{FF2B5EF4-FFF2-40B4-BE49-F238E27FC236}">
                <a16:creationId xmlns:a16="http://schemas.microsoft.com/office/drawing/2014/main" id="{08B7778B-59CC-43E8-A19E-B4D6F8AAC1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64634" y="2292298"/>
          <a:ext cx="233372" cy="30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164880" imgH="215640" progId="Equation.KSEE3">
                  <p:embed/>
                </p:oleObj>
              </mc:Choice>
              <mc:Fallback>
                <p:oleObj r:id="rId11" imgW="164880" imgH="215640" progId="Equation.KSEE3">
                  <p:embed/>
                  <p:pic>
                    <p:nvPicPr>
                      <p:cNvPr id="61" name="对象 183">
                        <a:hlinkClick r:id="" action="ppaction://ole?verb=1"/>
                        <a:extLst>
                          <a:ext uri="{FF2B5EF4-FFF2-40B4-BE49-F238E27FC236}">
                            <a16:creationId xmlns:a16="http://schemas.microsoft.com/office/drawing/2014/main" id="{08B7778B-59CC-43E8-A19E-B4D6F8AAC13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4634" y="2292298"/>
                        <a:ext cx="233372" cy="30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等腰三角形 37">
            <a:extLst>
              <a:ext uri="{FF2B5EF4-FFF2-40B4-BE49-F238E27FC236}">
                <a16:creationId xmlns:a16="http://schemas.microsoft.com/office/drawing/2014/main" id="{D96AE935-1872-4881-97FC-56CEA3630C72}"/>
              </a:ext>
            </a:extLst>
          </p:cNvPr>
          <p:cNvSpPr/>
          <p:nvPr/>
        </p:nvSpPr>
        <p:spPr bwMode="auto">
          <a:xfrm rot="10800000">
            <a:off x="4900448" y="3057326"/>
            <a:ext cx="297020" cy="296949"/>
          </a:xfrm>
          <a:prstGeom prst="triangle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B79DB939-3FFB-413D-B6A9-19736DFB1E27}"/>
              </a:ext>
            </a:extLst>
          </p:cNvPr>
          <p:cNvCxnSpPr>
            <a:endCxn id="50" idx="3"/>
          </p:cNvCxnSpPr>
          <p:nvPr/>
        </p:nvCxnSpPr>
        <p:spPr bwMode="auto">
          <a:xfrm>
            <a:off x="5048475" y="3330654"/>
            <a:ext cx="0" cy="3065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B948D1D6-4F7C-4403-9DFB-502781BBE026}"/>
              </a:ext>
            </a:extLst>
          </p:cNvPr>
          <p:cNvCxnSpPr>
            <a:endCxn id="50" idx="3"/>
          </p:cNvCxnSpPr>
          <p:nvPr/>
        </p:nvCxnSpPr>
        <p:spPr bwMode="auto">
          <a:xfrm>
            <a:off x="5048475" y="1914364"/>
            <a:ext cx="0" cy="114296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2CA09AC4-0DBB-41BB-A7FB-67062165B89C}"/>
              </a:ext>
            </a:extLst>
          </p:cNvPr>
          <p:cNvCxnSpPr>
            <a:endCxn id="38" idx="3"/>
          </p:cNvCxnSpPr>
          <p:nvPr/>
        </p:nvCxnSpPr>
        <p:spPr bwMode="auto">
          <a:xfrm flipH="1">
            <a:off x="5048475" y="1963534"/>
            <a:ext cx="500015" cy="1093793"/>
          </a:xfrm>
          <a:prstGeom prst="straightConnector1">
            <a:avLst/>
          </a:prstGeom>
          <a:ln w="19050">
            <a:solidFill>
              <a:srgbClr val="ED6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弧形 41">
            <a:extLst>
              <a:ext uri="{FF2B5EF4-FFF2-40B4-BE49-F238E27FC236}">
                <a16:creationId xmlns:a16="http://schemas.microsoft.com/office/drawing/2014/main" id="{F3303074-1E04-4160-9913-C0CE935632F7}"/>
              </a:ext>
            </a:extLst>
          </p:cNvPr>
          <p:cNvSpPr/>
          <p:nvPr/>
        </p:nvSpPr>
        <p:spPr bwMode="auto">
          <a:xfrm>
            <a:off x="4900448" y="2735311"/>
            <a:ext cx="312931" cy="322498"/>
          </a:xfrm>
          <a:prstGeom prst="arc">
            <a:avLst>
              <a:gd name="adj1" fmla="val 16200000"/>
              <a:gd name="adj2" fmla="val 19038332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graphicFrame>
        <p:nvGraphicFramePr>
          <p:cNvPr id="43" name="对象 271">
            <a:hlinkClick r:id="" action="ppaction://ole?verb=1"/>
            <a:extLst>
              <a:ext uri="{FF2B5EF4-FFF2-40B4-BE49-F238E27FC236}">
                <a16:creationId xmlns:a16="http://schemas.microsoft.com/office/drawing/2014/main" id="{7B2B9CDE-B051-41E3-A9A9-C738D0A378C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59083" y="2358340"/>
          <a:ext cx="215050" cy="30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3" imgW="152280" imgH="215640" progId="Equation.KSEE3">
                  <p:embed/>
                </p:oleObj>
              </mc:Choice>
              <mc:Fallback>
                <p:oleObj r:id="rId13" imgW="152280" imgH="215640" progId="Equation.KSEE3">
                  <p:embed/>
                  <p:pic>
                    <p:nvPicPr>
                      <p:cNvPr id="43" name="对象 271">
                        <a:hlinkClick r:id="" action="ppaction://ole?verb=1"/>
                        <a:extLst>
                          <a:ext uri="{FF2B5EF4-FFF2-40B4-BE49-F238E27FC236}">
                            <a16:creationId xmlns:a16="http://schemas.microsoft.com/office/drawing/2014/main" id="{7B2B9CDE-B051-41E3-A9A9-C738D0A378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9083" y="2358340"/>
                        <a:ext cx="215050" cy="30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273">
            <a:hlinkClick r:id="" action="ppaction://ole?verb=1"/>
            <a:extLst>
              <a:ext uri="{FF2B5EF4-FFF2-40B4-BE49-F238E27FC236}">
                <a16:creationId xmlns:a16="http://schemas.microsoft.com/office/drawing/2014/main" id="{DAC98777-5163-4E42-9537-5295C173FD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8262" y="1690688"/>
          <a:ext cx="405509" cy="26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527760" imgH="344160" progId="Equation.KSEE3">
                  <p:embed/>
                </p:oleObj>
              </mc:Choice>
              <mc:Fallback>
                <p:oleObj r:id="rId14" imgW="527760" imgH="344160" progId="Equation.KSEE3">
                  <p:embed/>
                  <p:pic>
                    <p:nvPicPr>
                      <p:cNvPr id="44" name="对象 273">
                        <a:hlinkClick r:id="" action="ppaction://ole?verb=1"/>
                        <a:extLst>
                          <a:ext uri="{FF2B5EF4-FFF2-40B4-BE49-F238E27FC236}">
                            <a16:creationId xmlns:a16="http://schemas.microsoft.com/office/drawing/2014/main" id="{DAC98777-5163-4E42-9537-5295C173FD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8262" y="1690688"/>
                        <a:ext cx="405509" cy="263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5" name="对象 275">
                <a:hlinkClick r:id="" action="ppaction://ole?verb=1"/>
                <a:extLst>
                  <a:ext uri="{FF2B5EF4-FFF2-40B4-BE49-F238E27FC236}">
                    <a16:creationId xmlns:a16="http://schemas.microsoft.com/office/drawing/2014/main" id="{951094C1-08FD-4194-A503-6B3DCE2F8DAC}"/>
                  </a:ext>
                </a:extLst>
              </p:cNvPr>
              <p:cNvSpPr txBox="1"/>
              <p:nvPr/>
            </p:nvSpPr>
            <p:spPr bwMode="auto">
              <a:xfrm>
                <a:off x="4848373" y="3751492"/>
                <a:ext cx="419010" cy="2839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altLang="zh-CN" sz="2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45" name="对象 275">
                <a:hlinkClick r:id="" action="ppaction://ole?verb=1"/>
                <a:extLst>
                  <a:ext uri="{FF2B5EF4-FFF2-40B4-BE49-F238E27FC236}">
                    <a16:creationId xmlns:a16="http://schemas.microsoft.com/office/drawing/2014/main" id="{951094C1-08FD-4194-A503-6B3DCE2F8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48373" y="3751492"/>
                <a:ext cx="419010" cy="283933"/>
              </a:xfrm>
              <a:prstGeom prst="rect">
                <a:avLst/>
              </a:prstGeom>
              <a:blipFill>
                <a:blip r:embed="rId15"/>
                <a:stretch>
                  <a:fillRect r="-156522" b="-617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52AABC0C-932C-4906-89A2-E5CF49483069}"/>
              </a:ext>
            </a:extLst>
          </p:cNvPr>
          <p:cNvCxnSpPr>
            <a:endCxn id="38" idx="3"/>
          </p:cNvCxnSpPr>
          <p:nvPr/>
        </p:nvCxnSpPr>
        <p:spPr bwMode="auto">
          <a:xfrm>
            <a:off x="4790994" y="2236861"/>
            <a:ext cx="256999" cy="820947"/>
          </a:xfrm>
          <a:prstGeom prst="straightConnector1">
            <a:avLst/>
          </a:prstGeom>
          <a:ln w="19050">
            <a:solidFill>
              <a:srgbClr val="ED6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对象 278">
            <a:hlinkClick r:id="" action="ppaction://ole?verb=1"/>
            <a:extLst>
              <a:ext uri="{FF2B5EF4-FFF2-40B4-BE49-F238E27FC236}">
                <a16:creationId xmlns:a16="http://schemas.microsoft.com/office/drawing/2014/main" id="{C2A3DA95-8F5B-452D-9FEC-337FEDEE56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569" y="1989083"/>
          <a:ext cx="379954" cy="2482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330120" imgH="215640" progId="Equation.KSEE3">
                  <p:embed/>
                </p:oleObj>
              </mc:Choice>
              <mc:Fallback>
                <p:oleObj r:id="rId16" imgW="330120" imgH="215640" progId="Equation.KSEE3">
                  <p:embed/>
                  <p:pic>
                    <p:nvPicPr>
                      <p:cNvPr id="47" name="对象 278">
                        <a:hlinkClick r:id="" action="ppaction://ole?verb=1"/>
                        <a:extLst>
                          <a:ext uri="{FF2B5EF4-FFF2-40B4-BE49-F238E27FC236}">
                            <a16:creationId xmlns:a16="http://schemas.microsoft.com/office/drawing/2014/main" id="{C2A3DA95-8F5B-452D-9FEC-337FEDEE563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569" y="1989083"/>
                        <a:ext cx="379954" cy="2482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弧形 47">
            <a:extLst>
              <a:ext uri="{FF2B5EF4-FFF2-40B4-BE49-F238E27FC236}">
                <a16:creationId xmlns:a16="http://schemas.microsoft.com/office/drawing/2014/main" id="{C5682A58-EB33-407D-ABA1-E9F87FE02715}"/>
              </a:ext>
            </a:extLst>
          </p:cNvPr>
          <p:cNvSpPr/>
          <p:nvPr/>
        </p:nvSpPr>
        <p:spPr bwMode="auto">
          <a:xfrm rot="18900000">
            <a:off x="4892733" y="2684695"/>
            <a:ext cx="312931" cy="322498"/>
          </a:xfrm>
          <a:prstGeom prst="arc">
            <a:avLst>
              <a:gd name="adj1" fmla="val 16654420"/>
              <a:gd name="adj2" fmla="val 19038332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graphicFrame>
        <p:nvGraphicFramePr>
          <p:cNvPr id="49" name="对象 281">
            <a:hlinkClick r:id="" action="ppaction://ole?verb=1"/>
            <a:extLst>
              <a:ext uri="{FF2B5EF4-FFF2-40B4-BE49-F238E27FC236}">
                <a16:creationId xmlns:a16="http://schemas.microsoft.com/office/drawing/2014/main" id="{56BB9FE6-E823-4982-85C5-9245FE4C0D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47891" y="2292298"/>
          <a:ext cx="233372" cy="30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7" imgW="164880" imgH="215640" progId="Equation.KSEE3">
                  <p:embed/>
                </p:oleObj>
              </mc:Choice>
              <mc:Fallback>
                <p:oleObj r:id="rId17" imgW="164880" imgH="215640" progId="Equation.KSEE3">
                  <p:embed/>
                  <p:pic>
                    <p:nvPicPr>
                      <p:cNvPr id="49" name="对象 281">
                        <a:hlinkClick r:id="" action="ppaction://ole?verb=1"/>
                        <a:extLst>
                          <a:ext uri="{FF2B5EF4-FFF2-40B4-BE49-F238E27FC236}">
                            <a16:creationId xmlns:a16="http://schemas.microsoft.com/office/drawing/2014/main" id="{56BB9FE6-E823-4982-85C5-9245FE4C0D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7891" y="2292298"/>
                        <a:ext cx="233372" cy="30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等腰三角形 25">
            <a:extLst>
              <a:ext uri="{FF2B5EF4-FFF2-40B4-BE49-F238E27FC236}">
                <a16:creationId xmlns:a16="http://schemas.microsoft.com/office/drawing/2014/main" id="{8874BD85-5150-41AB-A2D3-F2207813C905}"/>
              </a:ext>
            </a:extLst>
          </p:cNvPr>
          <p:cNvSpPr/>
          <p:nvPr/>
        </p:nvSpPr>
        <p:spPr bwMode="auto">
          <a:xfrm rot="10800000">
            <a:off x="6084668" y="3057326"/>
            <a:ext cx="297020" cy="296949"/>
          </a:xfrm>
          <a:prstGeom prst="triangle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7B010AD8-56AA-426F-BA11-B83FC2AC4FF3}"/>
              </a:ext>
            </a:extLst>
          </p:cNvPr>
          <p:cNvCxnSpPr>
            <a:endCxn id="38" idx="3"/>
          </p:cNvCxnSpPr>
          <p:nvPr/>
        </p:nvCxnSpPr>
        <p:spPr bwMode="auto">
          <a:xfrm>
            <a:off x="6232696" y="3330654"/>
            <a:ext cx="0" cy="3065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72B25A9A-85EA-4D24-A41E-54B08D02FB9F}"/>
              </a:ext>
            </a:extLst>
          </p:cNvPr>
          <p:cNvCxnSpPr>
            <a:endCxn id="38" idx="3"/>
          </p:cNvCxnSpPr>
          <p:nvPr/>
        </p:nvCxnSpPr>
        <p:spPr bwMode="auto">
          <a:xfrm>
            <a:off x="6232696" y="1914364"/>
            <a:ext cx="0" cy="114296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F0E3595B-A5B0-4D69-BCD3-20197A2DC1FE}"/>
              </a:ext>
            </a:extLst>
          </p:cNvPr>
          <p:cNvCxnSpPr>
            <a:endCxn id="26" idx="3"/>
          </p:cNvCxnSpPr>
          <p:nvPr/>
        </p:nvCxnSpPr>
        <p:spPr bwMode="auto">
          <a:xfrm flipH="1">
            <a:off x="6232696" y="1963534"/>
            <a:ext cx="498568" cy="1093793"/>
          </a:xfrm>
          <a:prstGeom prst="straightConnector1">
            <a:avLst/>
          </a:prstGeom>
          <a:ln w="19050">
            <a:solidFill>
              <a:srgbClr val="ED6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弧形 29">
            <a:extLst>
              <a:ext uri="{FF2B5EF4-FFF2-40B4-BE49-F238E27FC236}">
                <a16:creationId xmlns:a16="http://schemas.microsoft.com/office/drawing/2014/main" id="{027018A9-2455-445E-A2CF-2FD9D6136FA6}"/>
              </a:ext>
            </a:extLst>
          </p:cNvPr>
          <p:cNvSpPr/>
          <p:nvPr/>
        </p:nvSpPr>
        <p:spPr bwMode="auto">
          <a:xfrm>
            <a:off x="6084668" y="2735311"/>
            <a:ext cx="312931" cy="322498"/>
          </a:xfrm>
          <a:prstGeom prst="arc">
            <a:avLst>
              <a:gd name="adj1" fmla="val 16200000"/>
              <a:gd name="adj2" fmla="val 19038332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graphicFrame>
        <p:nvGraphicFramePr>
          <p:cNvPr id="31" name="对象 290">
            <a:hlinkClick r:id="" action="ppaction://ole?verb=1"/>
            <a:extLst>
              <a:ext uri="{FF2B5EF4-FFF2-40B4-BE49-F238E27FC236}">
                <a16:creationId xmlns:a16="http://schemas.microsoft.com/office/drawing/2014/main" id="{5580DF7A-6719-4E27-98AE-6A0321E4FA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42339" y="2358340"/>
          <a:ext cx="215050" cy="30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8" imgW="152280" imgH="215640" progId="Equation.KSEE3">
                  <p:embed/>
                </p:oleObj>
              </mc:Choice>
              <mc:Fallback>
                <p:oleObj r:id="rId18" imgW="152280" imgH="215640" progId="Equation.KSEE3">
                  <p:embed/>
                  <p:pic>
                    <p:nvPicPr>
                      <p:cNvPr id="31" name="对象 290">
                        <a:hlinkClick r:id="" action="ppaction://ole?verb=1"/>
                        <a:extLst>
                          <a:ext uri="{FF2B5EF4-FFF2-40B4-BE49-F238E27FC236}">
                            <a16:creationId xmlns:a16="http://schemas.microsoft.com/office/drawing/2014/main" id="{5580DF7A-6719-4E27-98AE-6A0321E4FA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2339" y="2358340"/>
                        <a:ext cx="215050" cy="30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292">
            <a:hlinkClick r:id="" action="ppaction://ole?verb=1"/>
            <a:extLst>
              <a:ext uri="{FF2B5EF4-FFF2-40B4-BE49-F238E27FC236}">
                <a16:creationId xmlns:a16="http://schemas.microsoft.com/office/drawing/2014/main" id="{5E65D87C-7846-453B-AAE4-7DD9C93AEC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21518" y="1690688"/>
          <a:ext cx="405509" cy="26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9" imgW="527760" imgH="344160" progId="Equation.KSEE3">
                  <p:embed/>
                </p:oleObj>
              </mc:Choice>
              <mc:Fallback>
                <p:oleObj r:id="rId19" imgW="527760" imgH="344160" progId="Equation.KSEE3">
                  <p:embed/>
                  <p:pic>
                    <p:nvPicPr>
                      <p:cNvPr id="32" name="对象 292">
                        <a:hlinkClick r:id="" action="ppaction://ole?verb=1"/>
                        <a:extLst>
                          <a:ext uri="{FF2B5EF4-FFF2-40B4-BE49-F238E27FC236}">
                            <a16:creationId xmlns:a16="http://schemas.microsoft.com/office/drawing/2014/main" id="{5E65D87C-7846-453B-AAE4-7DD9C93AEC8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1518" y="1690688"/>
                        <a:ext cx="405509" cy="263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3" name="对象 294">
                <a:hlinkClick r:id="" action="ppaction://ole?verb=1"/>
                <a:extLst>
                  <a:ext uri="{FF2B5EF4-FFF2-40B4-BE49-F238E27FC236}">
                    <a16:creationId xmlns:a16="http://schemas.microsoft.com/office/drawing/2014/main" id="{2190D6BD-5831-4A6C-9591-793BD95EEAB6}"/>
                  </a:ext>
                </a:extLst>
              </p:cNvPr>
              <p:cNvSpPr txBox="1"/>
              <p:nvPr/>
            </p:nvSpPr>
            <p:spPr bwMode="auto">
              <a:xfrm>
                <a:off x="6031147" y="3751492"/>
                <a:ext cx="420456" cy="2839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altLang="zh-CN" sz="2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33" name="对象 294">
                <a:hlinkClick r:id="" action="ppaction://ole?verb=1"/>
                <a:extLst>
                  <a:ext uri="{FF2B5EF4-FFF2-40B4-BE49-F238E27FC236}">
                    <a16:creationId xmlns:a16="http://schemas.microsoft.com/office/drawing/2014/main" id="{2190D6BD-5831-4A6C-9591-793BD95EE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31147" y="3751492"/>
                <a:ext cx="420456" cy="283933"/>
              </a:xfrm>
              <a:prstGeom prst="rect">
                <a:avLst/>
              </a:prstGeom>
              <a:blipFill>
                <a:blip r:embed="rId20"/>
                <a:stretch>
                  <a:fillRect r="-156522" b="-617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466C7DC0-2C13-481D-BCC1-911E5304B179}"/>
              </a:ext>
            </a:extLst>
          </p:cNvPr>
          <p:cNvCxnSpPr>
            <a:endCxn id="26" idx="3"/>
          </p:cNvCxnSpPr>
          <p:nvPr/>
        </p:nvCxnSpPr>
        <p:spPr bwMode="auto">
          <a:xfrm>
            <a:off x="5975214" y="2236861"/>
            <a:ext cx="256999" cy="820947"/>
          </a:xfrm>
          <a:prstGeom prst="straightConnector1">
            <a:avLst/>
          </a:prstGeom>
          <a:ln w="19050">
            <a:solidFill>
              <a:srgbClr val="ED6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对象 297">
            <a:hlinkClick r:id="" action="ppaction://ole?verb=1"/>
            <a:extLst>
              <a:ext uri="{FF2B5EF4-FFF2-40B4-BE49-F238E27FC236}">
                <a16:creationId xmlns:a16="http://schemas.microsoft.com/office/drawing/2014/main" id="{D37E7C55-6C7D-461E-B327-BC6016128F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55825" y="1989083"/>
          <a:ext cx="379954" cy="2482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1" imgW="330120" imgH="215640" progId="Equation.KSEE3">
                  <p:embed/>
                </p:oleObj>
              </mc:Choice>
              <mc:Fallback>
                <p:oleObj r:id="rId21" imgW="330120" imgH="215640" progId="Equation.KSEE3">
                  <p:embed/>
                  <p:pic>
                    <p:nvPicPr>
                      <p:cNvPr id="35" name="对象 297">
                        <a:hlinkClick r:id="" action="ppaction://ole?verb=1"/>
                        <a:extLst>
                          <a:ext uri="{FF2B5EF4-FFF2-40B4-BE49-F238E27FC236}">
                            <a16:creationId xmlns:a16="http://schemas.microsoft.com/office/drawing/2014/main" id="{D37E7C55-6C7D-461E-B327-BC6016128F8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5825" y="1989083"/>
                        <a:ext cx="379954" cy="2482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弧形 35">
            <a:extLst>
              <a:ext uri="{FF2B5EF4-FFF2-40B4-BE49-F238E27FC236}">
                <a16:creationId xmlns:a16="http://schemas.microsoft.com/office/drawing/2014/main" id="{07BBDDEA-5CC6-4895-B4FA-1F080DA5E801}"/>
              </a:ext>
            </a:extLst>
          </p:cNvPr>
          <p:cNvSpPr/>
          <p:nvPr/>
        </p:nvSpPr>
        <p:spPr bwMode="auto">
          <a:xfrm rot="18900000">
            <a:off x="6075507" y="2684695"/>
            <a:ext cx="314378" cy="322498"/>
          </a:xfrm>
          <a:prstGeom prst="arc">
            <a:avLst>
              <a:gd name="adj1" fmla="val 16654420"/>
              <a:gd name="adj2" fmla="val 19038332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graphicFrame>
        <p:nvGraphicFramePr>
          <p:cNvPr id="37" name="对象 300">
            <a:hlinkClick r:id="" action="ppaction://ole?verb=1"/>
            <a:extLst>
              <a:ext uri="{FF2B5EF4-FFF2-40B4-BE49-F238E27FC236}">
                <a16:creationId xmlns:a16="http://schemas.microsoft.com/office/drawing/2014/main" id="{6D98CE10-BB9D-484A-959F-A79C0EDF86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31147" y="2292298"/>
          <a:ext cx="233372" cy="30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2" imgW="164880" imgH="215640" progId="Equation.KSEE3">
                  <p:embed/>
                </p:oleObj>
              </mc:Choice>
              <mc:Fallback>
                <p:oleObj r:id="rId22" imgW="164880" imgH="215640" progId="Equation.KSEE3">
                  <p:embed/>
                  <p:pic>
                    <p:nvPicPr>
                      <p:cNvPr id="37" name="对象 300">
                        <a:hlinkClick r:id="" action="ppaction://ole?verb=1"/>
                        <a:extLst>
                          <a:ext uri="{FF2B5EF4-FFF2-40B4-BE49-F238E27FC236}">
                            <a16:creationId xmlns:a16="http://schemas.microsoft.com/office/drawing/2014/main" id="{6D98CE10-BB9D-484A-959F-A79C0EDF86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1147" y="2292298"/>
                        <a:ext cx="233372" cy="30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等腰三角形 13">
            <a:extLst>
              <a:ext uri="{FF2B5EF4-FFF2-40B4-BE49-F238E27FC236}">
                <a16:creationId xmlns:a16="http://schemas.microsoft.com/office/drawing/2014/main" id="{4FC63337-49B6-42F3-BA0B-8A68F9E1F153}"/>
              </a:ext>
            </a:extLst>
          </p:cNvPr>
          <p:cNvSpPr/>
          <p:nvPr/>
        </p:nvSpPr>
        <p:spPr bwMode="auto">
          <a:xfrm rot="10800000">
            <a:off x="7778548" y="3057326"/>
            <a:ext cx="297020" cy="296949"/>
          </a:xfrm>
          <a:prstGeom prst="triangle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61F2A7BF-B98D-4A94-B73D-3A955E705127}"/>
              </a:ext>
            </a:extLst>
          </p:cNvPr>
          <p:cNvCxnSpPr>
            <a:endCxn id="26" idx="3"/>
          </p:cNvCxnSpPr>
          <p:nvPr/>
        </p:nvCxnSpPr>
        <p:spPr bwMode="auto">
          <a:xfrm>
            <a:off x="7926575" y="3330654"/>
            <a:ext cx="0" cy="3065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0E16ADF3-0F03-44DA-8A61-A98B48CA96A4}"/>
              </a:ext>
            </a:extLst>
          </p:cNvPr>
          <p:cNvCxnSpPr>
            <a:endCxn id="26" idx="3"/>
          </p:cNvCxnSpPr>
          <p:nvPr/>
        </p:nvCxnSpPr>
        <p:spPr bwMode="auto">
          <a:xfrm>
            <a:off x="7926575" y="1914364"/>
            <a:ext cx="0" cy="114296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D5884B6E-087F-4148-843E-1547A4D8A2E7}"/>
              </a:ext>
            </a:extLst>
          </p:cNvPr>
          <p:cNvCxnSpPr>
            <a:endCxn id="14" idx="3"/>
          </p:cNvCxnSpPr>
          <p:nvPr/>
        </p:nvCxnSpPr>
        <p:spPr bwMode="auto">
          <a:xfrm flipH="1">
            <a:off x="7926575" y="1963534"/>
            <a:ext cx="500015" cy="1093793"/>
          </a:xfrm>
          <a:prstGeom prst="straightConnector1">
            <a:avLst/>
          </a:prstGeom>
          <a:ln w="19050">
            <a:solidFill>
              <a:srgbClr val="ED6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弧形 17">
            <a:extLst>
              <a:ext uri="{FF2B5EF4-FFF2-40B4-BE49-F238E27FC236}">
                <a16:creationId xmlns:a16="http://schemas.microsoft.com/office/drawing/2014/main" id="{41B47B0B-D15E-410A-8AF9-27E05F9A05AF}"/>
              </a:ext>
            </a:extLst>
          </p:cNvPr>
          <p:cNvSpPr/>
          <p:nvPr/>
        </p:nvSpPr>
        <p:spPr bwMode="auto">
          <a:xfrm>
            <a:off x="7778548" y="2735311"/>
            <a:ext cx="312931" cy="322498"/>
          </a:xfrm>
          <a:prstGeom prst="arc">
            <a:avLst>
              <a:gd name="adj1" fmla="val 16200000"/>
              <a:gd name="adj2" fmla="val 19038332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graphicFrame>
        <p:nvGraphicFramePr>
          <p:cNvPr id="19" name="对象 308">
            <a:hlinkClick r:id="" action="ppaction://ole?verb=1"/>
            <a:extLst>
              <a:ext uri="{FF2B5EF4-FFF2-40B4-BE49-F238E27FC236}">
                <a16:creationId xmlns:a16="http://schemas.microsoft.com/office/drawing/2014/main" id="{3C0020EB-9D65-4464-A367-BC4C8B489E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37183" y="2358340"/>
          <a:ext cx="215050" cy="30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3" imgW="152280" imgH="215640" progId="Equation.KSEE3">
                  <p:embed/>
                </p:oleObj>
              </mc:Choice>
              <mc:Fallback>
                <p:oleObj r:id="rId23" imgW="152280" imgH="215640" progId="Equation.KSEE3">
                  <p:embed/>
                  <p:pic>
                    <p:nvPicPr>
                      <p:cNvPr id="19" name="对象 308">
                        <a:hlinkClick r:id="" action="ppaction://ole?verb=1"/>
                        <a:extLst>
                          <a:ext uri="{FF2B5EF4-FFF2-40B4-BE49-F238E27FC236}">
                            <a16:creationId xmlns:a16="http://schemas.microsoft.com/office/drawing/2014/main" id="{3C0020EB-9D65-4464-A367-BC4C8B489E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7183" y="2358340"/>
                        <a:ext cx="215050" cy="30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310">
            <a:hlinkClick r:id="" action="ppaction://ole?verb=1"/>
            <a:extLst>
              <a:ext uri="{FF2B5EF4-FFF2-40B4-BE49-F238E27FC236}">
                <a16:creationId xmlns:a16="http://schemas.microsoft.com/office/drawing/2014/main" id="{670B6544-A82F-4E13-95C7-50D43BA136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16362" y="1690688"/>
          <a:ext cx="405509" cy="26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4" imgW="527760" imgH="344160" progId="Equation.KSEE3">
                  <p:embed/>
                </p:oleObj>
              </mc:Choice>
              <mc:Fallback>
                <p:oleObj r:id="rId24" imgW="527760" imgH="344160" progId="Equation.KSEE3">
                  <p:embed/>
                  <p:pic>
                    <p:nvPicPr>
                      <p:cNvPr id="20" name="对象 310">
                        <a:hlinkClick r:id="" action="ppaction://ole?verb=1"/>
                        <a:extLst>
                          <a:ext uri="{FF2B5EF4-FFF2-40B4-BE49-F238E27FC236}">
                            <a16:creationId xmlns:a16="http://schemas.microsoft.com/office/drawing/2014/main" id="{670B6544-A82F-4E13-95C7-50D43BA136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16362" y="1690688"/>
                        <a:ext cx="405509" cy="263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对象 312">
                <a:hlinkClick r:id="" action="ppaction://ole?verb=1"/>
                <a:extLst>
                  <a:ext uri="{FF2B5EF4-FFF2-40B4-BE49-F238E27FC236}">
                    <a16:creationId xmlns:a16="http://schemas.microsoft.com/office/drawing/2014/main" id="{1ED83BB3-726F-4F3A-ACB4-756826F11727}"/>
                  </a:ext>
                </a:extLst>
              </p:cNvPr>
              <p:cNvSpPr txBox="1"/>
              <p:nvPr/>
            </p:nvSpPr>
            <p:spPr bwMode="auto">
              <a:xfrm>
                <a:off x="7726473" y="3751492"/>
                <a:ext cx="419010" cy="2839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zh-CN" alt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21" name="对象 312">
                <a:hlinkClick r:id="" action="ppaction://ole?verb=1"/>
                <a:extLst>
                  <a:ext uri="{FF2B5EF4-FFF2-40B4-BE49-F238E27FC236}">
                    <a16:creationId xmlns:a16="http://schemas.microsoft.com/office/drawing/2014/main" id="{1ED83BB3-726F-4F3A-ACB4-756826F11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26473" y="3751492"/>
                <a:ext cx="419010" cy="283933"/>
              </a:xfrm>
              <a:prstGeom prst="rect">
                <a:avLst/>
              </a:prstGeom>
              <a:blipFill>
                <a:blip r:embed="rId25"/>
                <a:stretch>
                  <a:fillRect r="-91304" b="-617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91744947-E9BE-49CE-A883-8D6E8A694D5D}"/>
              </a:ext>
            </a:extLst>
          </p:cNvPr>
          <p:cNvCxnSpPr>
            <a:endCxn id="14" idx="3"/>
          </p:cNvCxnSpPr>
          <p:nvPr/>
        </p:nvCxnSpPr>
        <p:spPr bwMode="auto">
          <a:xfrm>
            <a:off x="7669094" y="2236861"/>
            <a:ext cx="256999" cy="820947"/>
          </a:xfrm>
          <a:prstGeom prst="straightConnector1">
            <a:avLst/>
          </a:prstGeom>
          <a:ln w="19050">
            <a:solidFill>
              <a:srgbClr val="ED6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对象 315">
            <a:hlinkClick r:id="" action="ppaction://ole?verb=1"/>
            <a:extLst>
              <a:ext uri="{FF2B5EF4-FFF2-40B4-BE49-F238E27FC236}">
                <a16:creationId xmlns:a16="http://schemas.microsoft.com/office/drawing/2014/main" id="{200960FF-6C54-46B3-933F-776DF5243A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50669" y="1989083"/>
          <a:ext cx="379954" cy="2482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6" imgW="330120" imgH="215640" progId="Equation.KSEE3">
                  <p:embed/>
                </p:oleObj>
              </mc:Choice>
              <mc:Fallback>
                <p:oleObj r:id="rId26" imgW="330120" imgH="215640" progId="Equation.KSEE3">
                  <p:embed/>
                  <p:pic>
                    <p:nvPicPr>
                      <p:cNvPr id="23" name="对象 315">
                        <a:hlinkClick r:id="" action="ppaction://ole?verb=1"/>
                        <a:extLst>
                          <a:ext uri="{FF2B5EF4-FFF2-40B4-BE49-F238E27FC236}">
                            <a16:creationId xmlns:a16="http://schemas.microsoft.com/office/drawing/2014/main" id="{200960FF-6C54-46B3-933F-776DF5243A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0669" y="1989083"/>
                        <a:ext cx="379954" cy="2482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弧形 23">
            <a:extLst>
              <a:ext uri="{FF2B5EF4-FFF2-40B4-BE49-F238E27FC236}">
                <a16:creationId xmlns:a16="http://schemas.microsoft.com/office/drawing/2014/main" id="{EFC04F62-7F55-4AAB-8BDC-8129455F8E3E}"/>
              </a:ext>
            </a:extLst>
          </p:cNvPr>
          <p:cNvSpPr/>
          <p:nvPr/>
        </p:nvSpPr>
        <p:spPr bwMode="auto">
          <a:xfrm rot="18900000">
            <a:off x="7770833" y="2684695"/>
            <a:ext cx="312931" cy="322498"/>
          </a:xfrm>
          <a:prstGeom prst="arc">
            <a:avLst>
              <a:gd name="adj1" fmla="val 16654420"/>
              <a:gd name="adj2" fmla="val 19038332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graphicFrame>
        <p:nvGraphicFramePr>
          <p:cNvPr id="25" name="对象 318">
            <a:hlinkClick r:id="" action="ppaction://ole?verb=1"/>
            <a:extLst>
              <a:ext uri="{FF2B5EF4-FFF2-40B4-BE49-F238E27FC236}">
                <a16:creationId xmlns:a16="http://schemas.microsoft.com/office/drawing/2014/main" id="{F83D6556-6E8B-4711-B6CC-3173919236A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25991" y="2292298"/>
          <a:ext cx="233372" cy="30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7" imgW="164880" imgH="215640" progId="Equation.KSEE3">
                  <p:embed/>
                </p:oleObj>
              </mc:Choice>
              <mc:Fallback>
                <p:oleObj r:id="rId27" imgW="164880" imgH="215640" progId="Equation.KSEE3">
                  <p:embed/>
                  <p:pic>
                    <p:nvPicPr>
                      <p:cNvPr id="25" name="对象 318">
                        <a:hlinkClick r:id="" action="ppaction://ole?verb=1"/>
                        <a:extLst>
                          <a:ext uri="{FF2B5EF4-FFF2-40B4-BE49-F238E27FC236}">
                            <a16:creationId xmlns:a16="http://schemas.microsoft.com/office/drawing/2014/main" id="{F83D6556-6E8B-4711-B6CC-3173919236A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25991" y="2292298"/>
                        <a:ext cx="233372" cy="30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7288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4CD7A5-4654-4CB8-B29C-D6388F19C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IEEE 802.11bf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710FC4-4998-47EB-88C7-6E89ABF5C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“802.11bf is a new Task Group about </a:t>
            </a:r>
            <a:r>
              <a:rPr lang="en-US" altLang="zh-CN" dirty="0">
                <a:solidFill>
                  <a:srgbClr val="ED6C00"/>
                </a:solidFill>
              </a:rPr>
              <a:t>WLAN sensing </a:t>
            </a:r>
            <a:r>
              <a:rPr lang="en-US" altLang="zh-CN" dirty="0"/>
              <a:t>within the IEEE 802.11 working group.”</a:t>
            </a:r>
          </a:p>
          <a:p>
            <a:endParaRPr lang="en-US" altLang="zh-CN" dirty="0"/>
          </a:p>
          <a:p>
            <a:r>
              <a:rPr lang="en-US" altLang="zh-CN" dirty="0"/>
              <a:t>“WLAN sensing is the use, by a WLAN sensing capable STA(s), of received WLAN signals </a:t>
            </a:r>
            <a:r>
              <a:rPr lang="en-US" altLang="zh-CN" dirty="0">
                <a:solidFill>
                  <a:srgbClr val="ED6C00"/>
                </a:solidFill>
              </a:rPr>
              <a:t>to detect feature(s) of an intended target(s) </a:t>
            </a:r>
            <a:r>
              <a:rPr lang="en-US" altLang="zh-CN" dirty="0"/>
              <a:t>in a given environment.”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E5BEE2-7911-4182-B143-BBF6CAF35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11CF7-3CEA-4476-AA1D-FDB53D59C6A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1471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E28025-0E86-485E-8F2E-F4AB97889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Covariance Matrix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DC229B6-997D-4F63-843D-D1E93F8568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3853" y="1474238"/>
                <a:ext cx="11084767" cy="5018638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dirty="0"/>
                  <a:t>The </a:t>
                </a:r>
                <a:r>
                  <a:rPr lang="en-US" altLang="zh-CN" sz="2400" i="1" dirty="0"/>
                  <a:t>N×N</a:t>
                </a:r>
                <a:r>
                  <a:rPr lang="en-US" altLang="zh-CN" sz="2400" dirty="0"/>
                  <a:t> autocorrelation matrix is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zh-CN" altLang="en-US" i="1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zh-CN" altLang="en-US" i="1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zh-CN" altLang="en-US" i="1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zh-CN" altLang="en-US" i="1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</a:rPr>
                        <m:t>[(</m:t>
                      </m:r>
                      <m:r>
                        <a:rPr lang="zh-CN" altLang="en-US" i="1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altLang="zh-CN" b="1" i="1" smtClean="0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zh-CN" altLang="en-US" i="1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1" i="1" smtClean="0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zh-CN" altLang="en-US" i="1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zh-CN" altLang="en-US" i="1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altLang="zh-CN" b="1" i="1" smtClean="0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zh-CN" altLang="en-US" i="1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1" i="1" smtClean="0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zh-CN" altLang="en-US" i="1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b="1" i="1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sSup>
                            <m:sSupPr>
                              <m:ctrlPr>
                                <a:rPr lang="zh-CN" altLang="en-US" b="1" i="1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zh-CN" altLang="en-US" b="1" i="1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zh-CN" altLang="en-US" i="1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sSup>
                            <m:sSupPr>
                              <m:ctrlPr>
                                <a:rPr lang="zh-CN" altLang="en-US" b="1" i="1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zh-CN" altLang="en-US" b="1" i="1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sup>
                          </m:sSup>
                        </m:e>
                      </m:d>
                      <m:r>
                        <a:rPr lang="zh-CN" altLang="en-US" i="1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p>
                        <m:sSupPr>
                          <m:ctrlPr>
                            <a:rPr lang="zh-CN" altLang="en-US" i="1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solidFill>
                    <a:srgbClr val="ED6C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dirty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  <m:d>
                            <m:dPr>
                              <m:ctrlPr>
                                <a:rPr lang="en-US" altLang="zh-CN" b="1" i="1" dirty="0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 dirty="0">
                                      <a:solidFill>
                                        <a:srgbClr val="ED6C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solidFill>
                                        <a:srgbClr val="ED6C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solidFill>
                                        <a:srgbClr val="ED6C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1" i="1" dirty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r>
                            <a:rPr lang="en-US" altLang="zh-CN" b="1" i="1" dirty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  <m:d>
                            <m:dPr>
                              <m:ctrlPr>
                                <a:rPr lang="en-US" altLang="zh-CN" b="1" i="1" dirty="0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 dirty="0">
                                      <a:solidFill>
                                        <a:srgbClr val="ED6C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solidFill>
                                        <a:srgbClr val="ED6C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solidFill>
                                        <a:srgbClr val="ED6C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ED6C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ED6C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ED6C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rgbClr val="ED6C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rgbClr val="ED6C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solidFill>
                                      <a:srgbClr val="ED6C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rgbClr val="ED6C00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rgbClr val="ED6C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solidFill>
                                      <a:srgbClr val="ED6C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rgbClr val="ED6C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ED6C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ED6C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rgbClr val="ED6C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altLang="zh-CN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1" i="1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dirty="0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  <m:d>
                                <m:dPr>
                                  <m:ctrlPr>
                                    <a:rPr lang="en-US" altLang="zh-CN" b="1" i="1" dirty="0">
                                      <a:solidFill>
                                        <a:srgbClr val="ED6C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 dirty="0">
                                          <a:solidFill>
                                            <a:srgbClr val="ED6C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solidFill>
                                            <a:srgbClr val="ED6C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i="1" dirty="0">
                                          <a:solidFill>
                                            <a:srgbClr val="ED6C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b="1" i="1" dirty="0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r>
                                <a:rPr lang="en-US" altLang="zh-CN" b="1" i="1" dirty="0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  <m:d>
                                <m:dPr>
                                  <m:ctrlPr>
                                    <a:rPr lang="en-US" altLang="zh-CN" b="1" i="1" dirty="0">
                                      <a:solidFill>
                                        <a:srgbClr val="ED6C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 dirty="0">
                                          <a:solidFill>
                                            <a:srgbClr val="ED6C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solidFill>
                                            <a:srgbClr val="ED6C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i="1" dirty="0">
                                          <a:solidFill>
                                            <a:srgbClr val="ED6C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sup>
                      </m:sSup>
                      <m:r>
                        <a:rPr lang="en-US" altLang="zh-CN" b="1" i="1" dirty="0" smtClean="0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solidFill>
                    <a:srgbClr val="ED6C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dirty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  <m:d>
                            <m:dPr>
                              <m:ctrlPr>
                                <a:rPr lang="en-US" altLang="zh-CN" b="1" i="1" dirty="0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 dirty="0">
                                      <a:solidFill>
                                        <a:srgbClr val="ED6C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solidFill>
                                        <a:srgbClr val="ED6C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solidFill>
                                        <a:srgbClr val="ED6C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1" i="1" dirty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r>
                            <a:rPr lang="en-US" altLang="zh-CN" b="1" i="1" dirty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  <m:d>
                            <m:dPr>
                              <m:ctrlPr>
                                <a:rPr lang="en-US" altLang="zh-CN" b="1" i="1" dirty="0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 dirty="0">
                                      <a:solidFill>
                                        <a:srgbClr val="ED6C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solidFill>
                                        <a:srgbClr val="ED6C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solidFill>
                                        <a:srgbClr val="ED6C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𝒐𝒕𝒉𝒆𝒓</m:t>
                          </m:r>
                          <m:r>
                            <a:rPr lang="en-US" altLang="zh-CN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𝒔𝒖𝒃</m:t>
                          </m:r>
                          <m:r>
                            <a:rPr lang="en-US" altLang="zh-CN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 dirty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𝒔𝒑𝒂𝒄𝒆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 smtClean="0">
                                      <a:solidFill>
                                        <a:srgbClr val="ED6C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rgbClr val="ED6C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rgbClr val="ED6C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solidFill>
                                              <a:srgbClr val="ED6C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i="1">
                                        <a:solidFill>
                                          <a:srgbClr val="ED6C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solidFill>
                                          <a:srgbClr val="ED6C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>
                                        <a:solidFill>
                                          <a:srgbClr val="ED6C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solidFill>
                                          <a:srgbClr val="ED6C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solidFill>
                                          <a:srgbClr val="ED6C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>
                                        <a:solidFill>
                                          <a:srgbClr val="ED6C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solidFill>
                                          <a:srgbClr val="ED6C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rgbClr val="ED6C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rgbClr val="ED6C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solidFill>
                                              <a:srgbClr val="ED6C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  <m:r>
                                <a:rPr lang="en-US" altLang="zh-CN" b="0" i="1" smtClean="0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 smtClean="0">
                                      <a:solidFill>
                                        <a:srgbClr val="ED6C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ED6C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solidFill>
                                          <a:srgbClr val="ED6C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altLang="zh-CN" i="1" smtClean="0">
                                        <a:solidFill>
                                          <a:srgbClr val="ED6C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 smtClean="0">
                                        <a:solidFill>
                                          <a:srgbClr val="ED6C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solidFill>
                                          <a:srgbClr val="ED6C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solidFill>
                                          <a:srgbClr val="ED6C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 smtClean="0">
                                        <a:solidFill>
                                          <a:srgbClr val="ED6C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solidFill>
                                          <a:srgbClr val="ED6C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ED6C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 smtClean="0">
                                      <a:solidFill>
                                        <a:srgbClr val="ED6C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ED6C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solidFill>
                                          <a:srgbClr val="ED6C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altLang="zh-CN" i="1" smtClean="0">
                                        <a:solidFill>
                                          <a:srgbClr val="ED6C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>
                                        <a:solidFill>
                                          <a:srgbClr val="ED6C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solidFill>
                                          <a:srgbClr val="ED6C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solidFill>
                                          <a:srgbClr val="ED6C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 smtClean="0">
                                        <a:solidFill>
                                          <a:srgbClr val="ED6C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solidFill>
                                          <a:srgbClr val="ED6C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ED6C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  <m:r>
                                <a:rPr lang="en-US" altLang="zh-CN" b="0" i="1" smtClean="0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 smtClean="0">
                                      <a:solidFill>
                                        <a:srgbClr val="ED6C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ED6C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solidFill>
                                          <a:srgbClr val="ED6C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altLang="zh-CN" i="1" smtClean="0">
                                        <a:solidFill>
                                          <a:srgbClr val="ED6C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>
                                        <a:solidFill>
                                          <a:srgbClr val="ED6C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solidFill>
                                          <a:srgbClr val="ED6C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solidFill>
                                          <a:srgbClr val="ED6C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 smtClean="0">
                                        <a:solidFill>
                                          <a:srgbClr val="ED6C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solidFill>
                                          <a:srgbClr val="ED6C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ED6C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  <m:sSup>
                        <m:sSupPr>
                          <m:ctrlPr>
                            <a:rPr lang="en-US" altLang="zh-CN" b="1" i="1" dirty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1" i="1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dirty="0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  <m:d>
                                <m:dPr>
                                  <m:ctrlPr>
                                    <a:rPr lang="en-US" altLang="zh-CN" b="1" i="1" dirty="0">
                                      <a:solidFill>
                                        <a:srgbClr val="ED6C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 dirty="0">
                                          <a:solidFill>
                                            <a:srgbClr val="ED6C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solidFill>
                                            <a:srgbClr val="ED6C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i="1" dirty="0">
                                          <a:solidFill>
                                            <a:srgbClr val="ED6C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b="1" i="1" dirty="0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r>
                                <a:rPr lang="en-US" altLang="zh-CN" b="1" i="1" dirty="0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  <m:d>
                                <m:dPr>
                                  <m:ctrlPr>
                                    <a:rPr lang="en-US" altLang="zh-CN" b="1" i="1" dirty="0">
                                      <a:solidFill>
                                        <a:srgbClr val="ED6C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 dirty="0">
                                          <a:solidFill>
                                            <a:srgbClr val="ED6C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solidFill>
                                            <a:srgbClr val="ED6C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i="1" dirty="0">
                                          <a:solidFill>
                                            <a:srgbClr val="ED6C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b="1" i="1" dirty="0" smtClean="0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b="1" i="1" dirty="0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  <m:t>𝒐𝒕𝒉𝒆𝒓</m:t>
                              </m:r>
                              <m:r>
                                <a:rPr lang="en-US" altLang="zh-CN" b="1" i="1" dirty="0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 dirty="0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  <m:t>𝒔𝒖𝒃</m:t>
                              </m:r>
                              <m:r>
                                <a:rPr lang="en-US" altLang="zh-CN" b="1" i="1" dirty="0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 dirty="0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  <m:t>𝒔𝒑𝒂𝒄𝒆</m:t>
                              </m:r>
                            </m:e>
                          </m:d>
                        </m:e>
                        <m:sup>
                          <m:r>
                            <a:rPr lang="en-US" altLang="zh-CN" b="1" i="1" dirty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sup>
                      </m:sSup>
                      <m:r>
                        <a:rPr lang="en-US" altLang="zh-CN" b="1" i="1" dirty="0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solidFill>
                    <a:srgbClr val="ED6C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dirty="0">
                  <a:solidFill>
                    <a:srgbClr val="ED6C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sz="2400" dirty="0"/>
              </a:p>
              <a:p>
                <a:pPr>
                  <a:lnSpc>
                    <a:spcPct val="150000"/>
                  </a:lnSpc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DC229B6-997D-4F63-843D-D1E93F8568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3853" y="1474238"/>
                <a:ext cx="11084767" cy="5018638"/>
              </a:xfrm>
              <a:blipFill>
                <a:blip r:embed="rId2"/>
                <a:stretch>
                  <a:fillRect l="-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1BE681-8A92-4825-9063-B870A4292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11CF7-3CEA-4476-AA1D-FDB53D59C6A7}" type="slidenum">
              <a:rPr lang="zh-CN" altLang="en-US" smtClean="0"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2456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E28025-0E86-485E-8F2E-F4AB97889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Covariance Matrix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DC229B6-997D-4F63-843D-D1E93F8568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In practice, we do NOT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can not be calculated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However,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ED6C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ED6C00"/>
                                </a:solidFill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ED6C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  <m:t>≈</m:t>
                        </m:r>
                        <m:acc>
                          <m:accPr>
                            <m:chr m:val="̂"/>
                            <m:ctrlPr>
                              <a:rPr lang="zh-CN" altLang="en-US" i="1">
                                <a:solidFill>
                                  <a:srgbClr val="ED6C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solidFill>
                                  <a:srgbClr val="ED6C00"/>
                                </a:solidFill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</m:acc>
                      </m:e>
                      <m:sub>
                        <m:r>
                          <a:rPr lang="zh-CN" altLang="en-US" i="1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zh-CN" altLang="en-US" i="1">
                        <a:solidFill>
                          <a:srgbClr val="ED6C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i="1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nary>
                      <m:naryPr>
                        <m:chr m:val="∑"/>
                        <m:ctrlPr>
                          <a:rPr lang="zh-CN" altLang="en-US" i="1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i="1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i="1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i="1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a:rPr lang="zh-CN" altLang="en-US" i="1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zh-CN" altLang="en-US" i="1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i="1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sSup>
                      <m:sSupPr>
                        <m:ctrlPr>
                          <a:rPr lang="zh-CN" altLang="en-US" i="1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zh-CN" altLang="en-US" i="1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zh-CN" altLang="en-US" i="1">
                        <a:solidFill>
                          <a:srgbClr val="ED6C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solidFill>
                          <a:srgbClr val="ED6C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zh-CN" altLang="en-US" i="1">
                        <a:solidFill>
                          <a:srgbClr val="ED6C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>
                  <a:solidFill>
                    <a:srgbClr val="ED6C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sz="2400" dirty="0"/>
              </a:p>
              <a:p>
                <a:pPr>
                  <a:lnSpc>
                    <a:spcPct val="150000"/>
                  </a:lnSpc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DC229B6-997D-4F63-843D-D1E93F8568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1BE681-8A92-4825-9063-B870A4292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11CF7-3CEA-4476-AA1D-FDB53D59C6A7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8676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E28025-0E86-485E-8F2E-F4AB97889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MUSIC Algorithm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DC229B6-997D-4F63-843D-D1E93F8568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dirty="0"/>
                  <a:t>Eigen value decomposition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zh-CN" altLang="en-US" i="1">
                        <a:solidFill>
                          <a:srgbClr val="ED6C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ED6C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ED6C00"/>
                        </a:solidFill>
                        <a:latin typeface="Cambria Math" panose="02040503050406030204" pitchFamily="18" charset="0"/>
                      </a:rPr>
                      <m:t>≥…≥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altLang="zh-CN" sz="24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altLang="zh-CN" b="1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altLang="zh-CN" b="1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b="1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altLang="zh-CN" b="1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  <m:t>𝐍</m:t>
                              </m:r>
                            </m:sub>
                          </m:sSub>
                        </m:e>
                      </m:d>
                      <m:r>
                        <a:rPr lang="zh-CN" altLang="en-US" i="1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0" smtClean="0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altLang="zh-CN" b="1" i="0" smtClean="0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0" smtClean="0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altLang="zh-CN" b="1" i="0" smtClean="0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b="1" i="0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0" smtClean="0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altLang="zh-CN" b="1" i="0" smtClean="0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  <m:t>𝐍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rgbClr val="ED6C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ED6C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rgbClr val="ED6C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ED6C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ED6C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rgbClr val="ED6C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ED6C00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ED6C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rgbClr val="ED6C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ED6C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rgbClr val="ED6C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ED6C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rgbClr val="ED6C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altLang="zh-CN" b="1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altLang="zh-CN" b="1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b="1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altLang="zh-CN" b="1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  <m:t>𝐍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ED6C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ED6C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ED6C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rgbClr val="ED6C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rgbClr val="ED6C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solidFill>
                                      <a:srgbClr val="ED6C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rgbClr val="ED6C00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rgbClr val="ED6C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solidFill>
                                      <a:srgbClr val="ED6C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rgbClr val="ED6C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ED6C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ED6C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ED6C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altLang="zh-CN" b="1" i="1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1" i="1">
                                      <a:solidFill>
                                        <a:srgbClr val="ED6C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>
                                      <a:solidFill>
                                        <a:srgbClr val="ED6C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en-US" altLang="zh-CN" b="1">
                                      <a:solidFill>
                                        <a:srgbClr val="ED6C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b="1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solidFill>
                                        <a:srgbClr val="ED6C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>
                                      <a:solidFill>
                                        <a:srgbClr val="ED6C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en-US" altLang="zh-CN" b="1">
                                      <a:solidFill>
                                        <a:srgbClr val="ED6C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CN" b="1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solidFill>
                                        <a:srgbClr val="ED6C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>
                                      <a:solidFill>
                                        <a:srgbClr val="ED6C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en-US" altLang="zh-CN" b="1">
                                      <a:solidFill>
                                        <a:srgbClr val="ED6C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𝐍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b="1" i="1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ED6C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altLang="zh-CN" b="1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altLang="zh-CN" b="1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b="1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altLang="zh-CN" b="1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  <m:t>𝐍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ED6C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ED6C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ED6C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rgbClr val="ED6C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rgbClr val="ED6C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solidFill>
                                      <a:srgbClr val="ED6C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rgbClr val="ED6C00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rgbClr val="ED6C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solidFill>
                                      <a:srgbClr val="ED6C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rgbClr val="ED6C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ED6C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ED6C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ED6C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altLang="zh-CN" b="1" i="1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1" i="1">
                                      <a:solidFill>
                                        <a:srgbClr val="ED6C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>
                                      <a:solidFill>
                                        <a:srgbClr val="ED6C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en-US" altLang="zh-CN" b="1">
                                      <a:solidFill>
                                        <a:srgbClr val="ED6C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b="1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solidFill>
                                        <a:srgbClr val="ED6C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>
                                      <a:solidFill>
                                        <a:srgbClr val="ED6C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en-US" altLang="zh-CN" b="1">
                                      <a:solidFill>
                                        <a:srgbClr val="ED6C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CN" b="1">
                                  <a:solidFill>
                                    <a:srgbClr val="ED6C00"/>
                                  </a:solidFill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solidFill>
                                        <a:srgbClr val="ED6C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>
                                      <a:solidFill>
                                        <a:srgbClr val="ED6C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en-US" altLang="zh-CN" b="1">
                                      <a:solidFill>
                                        <a:srgbClr val="ED6C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𝐍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b="1" i="1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DC229B6-997D-4F63-843D-D1E93F8568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1BE681-8A92-4825-9063-B870A4292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11CF7-3CEA-4476-AA1D-FDB53D59C6A7}" type="slidenum">
              <a:rPr lang="zh-CN" altLang="en-US" smtClean="0"/>
              <a:t>32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8009197" y="4795600"/>
                <a:ext cx="38372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Unitary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 complex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symmetric </a:t>
                </a: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197" y="4795600"/>
                <a:ext cx="3837269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43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圆角矩形 5"/>
          <p:cNvSpPr/>
          <p:nvPr/>
        </p:nvSpPr>
        <p:spPr>
          <a:xfrm>
            <a:off x="6921500" y="5232400"/>
            <a:ext cx="1435100" cy="592667"/>
          </a:xfrm>
          <a:prstGeom prst="roundRect">
            <a:avLst/>
          </a:prstGeom>
          <a:noFill/>
          <a:ln>
            <a:solidFill>
              <a:srgbClr val="2BB7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1614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E28025-0E86-485E-8F2E-F4AB97889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MUSIC Algorithm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DC229B6-997D-4F63-843D-D1E93F8568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Since there are D incident signals,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  <m:t>noise</m:t>
                        </m:r>
                      </m:sub>
                    </m:sSub>
                    <m:r>
                      <a:rPr lang="en-US" altLang="zh-CN" b="0" i="0" smtClean="0">
                        <a:solidFill>
                          <a:srgbClr val="ED6C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ED6C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solidFill>
                                  <a:srgbClr val="ED6C00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US" altLang="zh-CN" b="1" i="0" smtClean="0">
                                <a:solidFill>
                                  <a:srgbClr val="ED6C00"/>
                                </a:solidFill>
                                <a:latin typeface="Cambria Math" panose="02040503050406030204" pitchFamily="18" charset="0"/>
                              </a:rPr>
                              <m:t>𝐃</m:t>
                            </m:r>
                            <m:r>
                              <a:rPr lang="en-US" altLang="zh-CN" b="1" i="0" smtClean="0">
                                <a:solidFill>
                                  <a:srgbClr val="ED6C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1" i="0" smtClean="0">
                                <a:solidFill>
                                  <a:srgbClr val="ED6C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0" smtClean="0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ED6C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solidFill>
                                  <a:srgbClr val="ED6C00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ED6C00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  <m:r>
                              <a:rPr lang="en-US" altLang="zh-CN" b="1" i="1" smtClean="0">
                                <a:solidFill>
                                  <a:srgbClr val="ED6C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1" i="0" smtClean="0">
                                <a:solidFill>
                                  <a:srgbClr val="ED6C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0" smtClean="0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ED6C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solidFill>
                                  <a:srgbClr val="ED6C00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US" altLang="zh-CN" b="1" i="0" smtClean="0">
                                <a:solidFill>
                                  <a:srgbClr val="ED6C00"/>
                                </a:solidFill>
                                <a:latin typeface="Cambria Math" panose="02040503050406030204" pitchFamily="18" charset="0"/>
                              </a:rPr>
                              <m:t>𝐍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/>
                  <a:t> represent the subspace of noise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For incident </a:t>
                </a:r>
                <a:r>
                  <a:rPr lang="en-US" altLang="zh-CN" dirty="0">
                    <a:solidFill>
                      <a:srgbClr val="ED6C00"/>
                    </a:solidFill>
                  </a:rPr>
                  <a:t>signal angle 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ED6C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  <m:t>noise</m:t>
                        </m:r>
                      </m:sub>
                    </m:sSub>
                    <m:r>
                      <a:rPr lang="zh-CN" altLang="en-US" i="1">
                        <a:solidFill>
                          <a:srgbClr val="ED6C00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zh-CN" altLang="en-US" i="1">
                        <a:solidFill>
                          <a:srgbClr val="ED6C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solidFill>
                          <a:srgbClr val="ED6C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zh-CN" altLang="en-US" i="1">
                        <a:solidFill>
                          <a:srgbClr val="ED6C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could be very small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Define 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ED6C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i="1" smtClean="0">
                        <a:solidFill>
                          <a:srgbClr val="ED6C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 smtClean="0">
                        <a:solidFill>
                          <a:srgbClr val="ED6C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zh-CN" altLang="en-US" i="1" smtClean="0">
                        <a:solidFill>
                          <a:srgbClr val="ED6C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zh-CN" altLang="en-US" i="1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zh-CN" altLang="en-US" i="1">
                                <a:solidFill>
                                  <a:srgbClr val="ED6C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zh-CN" altLang="en-US" i="1">
                                    <a:solidFill>
                                      <a:srgbClr val="ED6C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ED6C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solidFill>
                                          <a:srgbClr val="ED6C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solidFill>
                                          <a:srgbClr val="ED6C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noise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solidFill>
                                      <a:srgbClr val="ED6C00"/>
                                    </a:solidFill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  <m:r>
                                  <a:rPr lang="zh-CN" altLang="en-US" i="1">
                                    <a:solidFill>
                                      <a:srgbClr val="ED6C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i="1">
                                    <a:solidFill>
                                      <a:srgbClr val="ED6C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zh-CN" altLang="en-US" i="1">
                                    <a:solidFill>
                                      <a:srgbClr val="ED6C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zh-CN" altLang="en-US" i="1">
                                <a:solidFill>
                                  <a:srgbClr val="ED6C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2400" dirty="0"/>
                  <a:t>, its peaks are the estimated </a:t>
                </a:r>
                <a:r>
                  <a:rPr lang="en-US" altLang="zh-CN" sz="2400" dirty="0" err="1"/>
                  <a:t>AoAs</a:t>
                </a:r>
                <a:endParaRPr lang="en-US" altLang="zh-CN" sz="2400" dirty="0"/>
              </a:p>
              <a:p>
                <a:pPr>
                  <a:lnSpc>
                    <a:spcPct val="150000"/>
                  </a:lnSpc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DC229B6-997D-4F63-843D-D1E93F8568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12" r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1BE681-8A92-4825-9063-B870A4292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11CF7-3CEA-4476-AA1D-FDB53D59C6A7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9151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 of Sensing</a:t>
            </a:r>
          </a:p>
        </p:txBody>
      </p:sp>
      <p:pic>
        <p:nvPicPr>
          <p:cNvPr id="19" name="内容占位符 1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867698"/>
            <a:ext cx="876296" cy="876296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11CF7-3CEA-4476-AA1D-FDB53D59C6A7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6" name="Picture 4" descr="5g Base Station Icon Clipart , Png Download - Cell Tower, Transparent Png -  kindpng">
            <a:extLst>
              <a:ext uri="{FF2B5EF4-FFF2-40B4-BE49-F238E27FC236}">
                <a16:creationId xmlns:a16="http://schemas.microsoft.com/office/drawing/2014/main" id="{E95FCDE7-5461-402C-AC5D-7B3D9AF9B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39" y="1480978"/>
            <a:ext cx="905290" cy="116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ree icon - Free vector icons - Free SVG, PSD, PNG, EPS, Ai &amp; Icon Font">
            <a:extLst>
              <a:ext uri="{FF2B5EF4-FFF2-40B4-BE49-F238E27FC236}">
                <a16:creationId xmlns:a16="http://schemas.microsoft.com/office/drawing/2014/main" id="{5882392B-BE96-41DD-88DD-1A7449CE2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71" y="2379981"/>
            <a:ext cx="1112837" cy="111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918" y="5283981"/>
            <a:ext cx="847103" cy="847103"/>
          </a:xfrm>
          <a:prstGeom prst="rect">
            <a:avLst/>
          </a:prstGeom>
        </p:spPr>
      </p:pic>
      <p:sp>
        <p:nvSpPr>
          <p:cNvPr id="15" name="任意多边形 14"/>
          <p:cNvSpPr/>
          <p:nvPr/>
        </p:nvSpPr>
        <p:spPr>
          <a:xfrm>
            <a:off x="987370" y="2675427"/>
            <a:ext cx="2266366" cy="2382506"/>
          </a:xfrm>
          <a:custGeom>
            <a:avLst/>
            <a:gdLst>
              <a:gd name="connsiteX0" fmla="*/ 0 w 4317078"/>
              <a:gd name="connsiteY0" fmla="*/ 0 h 2352040"/>
              <a:gd name="connsiteX1" fmla="*/ 4251960 w 4317078"/>
              <a:gd name="connsiteY1" fmla="*/ 843280 h 2352040"/>
              <a:gd name="connsiteX2" fmla="*/ 2575560 w 4317078"/>
              <a:gd name="connsiteY2" fmla="*/ 2352040 h 235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17078" h="2352040">
                <a:moveTo>
                  <a:pt x="0" y="0"/>
                </a:moveTo>
                <a:cubicBezTo>
                  <a:pt x="1911350" y="225637"/>
                  <a:pt x="3822700" y="451274"/>
                  <a:pt x="4251960" y="843280"/>
                </a:cubicBezTo>
                <a:cubicBezTo>
                  <a:pt x="4681220" y="1235286"/>
                  <a:pt x="2858347" y="2082800"/>
                  <a:pt x="2575560" y="2352040"/>
                </a:cubicBezTo>
              </a:path>
            </a:pathLst>
          </a:custGeom>
          <a:noFill/>
          <a:ln w="38100">
            <a:solidFill>
              <a:srgbClr val="ED6C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内容占位符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108" y="4181637"/>
            <a:ext cx="876296" cy="8762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内容占位符 2"/>
              <p:cNvSpPr txBox="1">
                <a:spLocks/>
              </p:cNvSpPr>
              <p:nvPr/>
            </p:nvSpPr>
            <p:spPr>
              <a:xfrm>
                <a:off x="5547360" y="1825625"/>
                <a:ext cx="631444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6858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There may be a lot of scattering surfaces generating echoes, e.g., buildings</a:t>
                </a:r>
              </a:p>
              <a:p>
                <a:r>
                  <a:rPr lang="en-US" dirty="0"/>
                  <a:t>For Doppler frequency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smtClean="0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altLang="zh-CN" b="0" i="1" smtClean="0">
                        <a:solidFill>
                          <a:srgbClr val="ED6C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 there might be a number of peaks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smtClean="0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rgbClr val="ED6C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In order to find the target from a lot of echoes, the target should be with non-zero Doppler frequency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1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360" y="1825625"/>
                <a:ext cx="6314440" cy="4351338"/>
              </a:xfrm>
              <a:prstGeom prst="rect">
                <a:avLst/>
              </a:prstGeom>
              <a:blipFill rotWithShape="0">
                <a:blip r:embed="rId6"/>
                <a:stretch>
                  <a:fillRect l="-1255" t="-1961" r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1485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 of Sensing</a:t>
            </a:r>
          </a:p>
        </p:txBody>
      </p:sp>
      <p:pic>
        <p:nvPicPr>
          <p:cNvPr id="19" name="内容占位符 1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867698"/>
            <a:ext cx="876296" cy="876296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11CF7-3CEA-4476-AA1D-FDB53D59C6A7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6" name="Picture 4" descr="5g Base Station Icon Clipart , Png Download - Cell Tower, Transparent Png -  kindpng">
            <a:extLst>
              <a:ext uri="{FF2B5EF4-FFF2-40B4-BE49-F238E27FC236}">
                <a16:creationId xmlns:a16="http://schemas.microsoft.com/office/drawing/2014/main" id="{E95FCDE7-5461-402C-AC5D-7B3D9AF9B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39" y="1480978"/>
            <a:ext cx="905290" cy="116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ree icon - Free vector icons - Free SVG, PSD, PNG, EPS, Ai &amp; Icon Font">
            <a:extLst>
              <a:ext uri="{FF2B5EF4-FFF2-40B4-BE49-F238E27FC236}">
                <a16:creationId xmlns:a16="http://schemas.microsoft.com/office/drawing/2014/main" id="{5882392B-BE96-41DD-88DD-1A7449CE2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71" y="2379981"/>
            <a:ext cx="1112837" cy="111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918" y="5283981"/>
            <a:ext cx="847103" cy="847103"/>
          </a:xfrm>
          <a:prstGeom prst="rect">
            <a:avLst/>
          </a:prstGeom>
        </p:spPr>
      </p:pic>
      <p:sp>
        <p:nvSpPr>
          <p:cNvPr id="15" name="任意多边形 14"/>
          <p:cNvSpPr/>
          <p:nvPr/>
        </p:nvSpPr>
        <p:spPr>
          <a:xfrm>
            <a:off x="987370" y="2675427"/>
            <a:ext cx="2266366" cy="2382506"/>
          </a:xfrm>
          <a:custGeom>
            <a:avLst/>
            <a:gdLst>
              <a:gd name="connsiteX0" fmla="*/ 0 w 4317078"/>
              <a:gd name="connsiteY0" fmla="*/ 0 h 2352040"/>
              <a:gd name="connsiteX1" fmla="*/ 4251960 w 4317078"/>
              <a:gd name="connsiteY1" fmla="*/ 843280 h 2352040"/>
              <a:gd name="connsiteX2" fmla="*/ 2575560 w 4317078"/>
              <a:gd name="connsiteY2" fmla="*/ 2352040 h 235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17078" h="2352040">
                <a:moveTo>
                  <a:pt x="0" y="0"/>
                </a:moveTo>
                <a:cubicBezTo>
                  <a:pt x="1911350" y="225637"/>
                  <a:pt x="3822700" y="451274"/>
                  <a:pt x="4251960" y="843280"/>
                </a:cubicBezTo>
                <a:cubicBezTo>
                  <a:pt x="4681220" y="1235286"/>
                  <a:pt x="2858347" y="2082800"/>
                  <a:pt x="2575560" y="2352040"/>
                </a:cubicBezTo>
              </a:path>
            </a:pathLst>
          </a:custGeom>
          <a:noFill/>
          <a:ln w="38100">
            <a:solidFill>
              <a:srgbClr val="ED6C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内容占位符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108" y="4181637"/>
            <a:ext cx="876296" cy="87629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9"/>
          <a:stretch/>
        </p:blipFill>
        <p:spPr>
          <a:xfrm>
            <a:off x="5912476" y="1539141"/>
            <a:ext cx="4852890" cy="4655078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8438151" y="2312885"/>
            <a:ext cx="918633" cy="2641600"/>
          </a:xfrm>
          <a:prstGeom prst="ellipse">
            <a:avLst/>
          </a:prstGeom>
          <a:noFill/>
          <a:ln w="57150">
            <a:solidFill>
              <a:srgbClr val="ED6C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1627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 of Sensing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11CF7-3CEA-4476-AA1D-FDB53D59C6A7}" type="slidenum">
              <a:rPr lang="zh-CN" altLang="en-US" smtClean="0"/>
              <a:t>36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9"/>
          <a:stretch/>
        </p:blipFill>
        <p:spPr>
          <a:xfrm>
            <a:off x="5912476" y="1539141"/>
            <a:ext cx="4852890" cy="4655078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8438151" y="2312885"/>
            <a:ext cx="918633" cy="2641600"/>
          </a:xfrm>
          <a:prstGeom prst="ellipse">
            <a:avLst/>
          </a:prstGeom>
          <a:noFill/>
          <a:ln w="57150">
            <a:solidFill>
              <a:srgbClr val="ED6C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8B15758C-6AB2-70D1-64FB-5DDC98BF1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/>
          <a:lstStyle/>
          <a:p>
            <a:r>
              <a:rPr lang="en-US" altLang="zh-CN" dirty="0"/>
              <a:t>Range resolution 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Velocity resolution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98B709F-5511-B7A6-B9FF-EE64E81F74D2}"/>
                  </a:ext>
                </a:extLst>
              </p:cNvPr>
              <p:cNvSpPr txBox="1"/>
              <p:nvPr/>
            </p:nvSpPr>
            <p:spPr>
              <a:xfrm>
                <a:off x="2378890" y="2616200"/>
                <a:ext cx="1723229" cy="526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1" i="1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𝑺𝒑𝒆𝒆𝒅</m:t>
                          </m:r>
                          <m:r>
                            <a:rPr lang="en-US" altLang="zh-CN" b="1" i="1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altLang="zh-CN" b="1" i="1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𝒐𝒇</m:t>
                          </m:r>
                          <m:r>
                            <a:rPr lang="en-US" altLang="zh-CN" b="1" i="1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altLang="zh-CN" b="1" i="1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𝑳𝒊𝒈𝒉𝒕</m:t>
                          </m:r>
                        </m:num>
                        <m:den>
                          <m:r>
                            <a:rPr lang="en-US" altLang="zh-CN" b="1" i="1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  <m:r>
                            <a:rPr lang="en-US" altLang="zh-CN" b="1" i="1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×</m:t>
                          </m:r>
                          <m:r>
                            <a:rPr lang="en-US" altLang="zh-CN" b="1" i="1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𝑩𝒂𝒏𝒅𝒘𝒊𝒅𝒕𝒉</m:t>
                          </m:r>
                        </m:den>
                      </m:f>
                    </m:oMath>
                  </m:oMathPara>
                </a14:m>
                <a:endParaRPr lang="zh-CN" altLang="en-US" b="1" dirty="0">
                  <a:solidFill>
                    <a:srgbClr val="ED6C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98B709F-5511-B7A6-B9FF-EE64E81F7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8890" y="2616200"/>
                <a:ext cx="1723229" cy="526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D0094DD-BB12-677D-FAF6-82B2F9759AF3}"/>
                  </a:ext>
                </a:extLst>
              </p:cNvPr>
              <p:cNvSpPr txBox="1"/>
              <p:nvPr/>
            </p:nvSpPr>
            <p:spPr>
              <a:xfrm>
                <a:off x="998014" y="4610100"/>
                <a:ext cx="4901983" cy="5740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1" i="1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𝑺𝒑𝒆𝒆𝒅</m:t>
                          </m:r>
                          <m:r>
                            <a:rPr lang="en-US" altLang="zh-CN" b="1" i="1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altLang="zh-CN" b="1" i="1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𝒐𝒇</m:t>
                          </m:r>
                          <m:r>
                            <a:rPr lang="en-US" altLang="zh-CN" b="1" i="1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altLang="zh-CN" b="1" i="1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𝑳𝒊𝒈𝒉𝒕</m:t>
                          </m:r>
                        </m:num>
                        <m:den>
                          <m:r>
                            <a:rPr lang="en-US" altLang="zh-CN" b="1" i="1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  <m:r>
                            <a:rPr lang="en-US" altLang="zh-CN" b="1" i="1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×</m:t>
                          </m:r>
                          <m:r>
                            <a:rPr lang="en-US" altLang="zh-CN" b="1" i="1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𝑪𝒂𝒓𝒓𝒊𝒆𝒓</m:t>
                          </m:r>
                          <m:r>
                            <a:rPr lang="en-US" altLang="zh-CN" b="1" i="1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altLang="zh-CN" b="1" i="1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𝑭𝒓𝒆𝒒𝒖𝒆𝒏𝒄𝒚</m:t>
                          </m:r>
                          <m:r>
                            <a:rPr lang="en-US" altLang="zh-CN" b="1" i="1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×</m:t>
                          </m:r>
                          <m:r>
                            <a:rPr lang="en-US" altLang="zh-CN" b="1" i="1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𝑶𝒃𝒔𝒆𝒓𝒗𝒂𝒕𝒊𝒐𝒏</m:t>
                          </m:r>
                          <m:r>
                            <a:rPr lang="en-US" altLang="zh-CN" b="1" i="1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altLang="zh-CN" b="1" i="1" smtClean="0">
                              <a:solidFill>
                                <a:srgbClr val="ED6C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𝑻𝒊𝒎𝒆</m:t>
                          </m:r>
                        </m:den>
                      </m:f>
                    </m:oMath>
                  </m:oMathPara>
                </a14:m>
                <a:endParaRPr lang="zh-CN" altLang="en-US" b="1" dirty="0">
                  <a:solidFill>
                    <a:srgbClr val="ED6C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D0094DD-BB12-677D-FAF6-82B2F9759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014" y="4610100"/>
                <a:ext cx="4901983" cy="5740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53044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mmWave</a:t>
            </a:r>
            <a:r>
              <a:rPr lang="en-US" dirty="0"/>
              <a:t> Passive Sensing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11CF7-3CEA-4476-AA1D-FDB53D59C6A7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FD9B049-37E6-C4CE-0B43-64CF657039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472" y="2046288"/>
            <a:ext cx="4956722" cy="3686135"/>
          </a:xfrm>
          <a:prstGeom prst="rect">
            <a:avLst/>
          </a:prstGeom>
        </p:spPr>
      </p:pic>
      <p:pic>
        <p:nvPicPr>
          <p:cNvPr id="8" name="1-1">
            <a:hlinkClick r:id="" action="ppaction://media"/>
            <a:extLst>
              <a:ext uri="{FF2B5EF4-FFF2-40B4-BE49-F238E27FC236}">
                <a16:creationId xmlns:a16="http://schemas.microsoft.com/office/drawing/2014/main" id="{5148B7B8-F6FC-5C4D-01B8-EFA12B4CD4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973801" y="2075617"/>
            <a:ext cx="2865967" cy="1612106"/>
          </a:xfrm>
          <a:prstGeom prst="rect">
            <a:avLst/>
          </a:prstGeom>
        </p:spPr>
      </p:pic>
      <p:pic>
        <p:nvPicPr>
          <p:cNvPr id="12" name="2">
            <a:hlinkClick r:id="" action="ppaction://media"/>
            <a:extLst>
              <a:ext uri="{FF2B5EF4-FFF2-40B4-BE49-F238E27FC236}">
                <a16:creationId xmlns:a16="http://schemas.microsoft.com/office/drawing/2014/main" id="{31E11039-2D50-75C2-8743-E4549A7564D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123400" y="4177904"/>
            <a:ext cx="2865967" cy="1612106"/>
          </a:xfrm>
          <a:prstGeom prst="rect">
            <a:avLst/>
          </a:prstGeom>
        </p:spPr>
      </p:pic>
      <p:pic>
        <p:nvPicPr>
          <p:cNvPr id="13" name="3">
            <a:hlinkClick r:id="" action="ppaction://media"/>
            <a:extLst>
              <a:ext uri="{FF2B5EF4-FFF2-40B4-BE49-F238E27FC236}">
                <a16:creationId xmlns:a16="http://schemas.microsoft.com/office/drawing/2014/main" id="{2406B44F-4625-84F9-A399-64026F18997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123401" y="2046288"/>
            <a:ext cx="2865967" cy="161210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5BF9D4B-8710-A2D2-CC5B-A9C9F4511201}"/>
              </a:ext>
            </a:extLst>
          </p:cNvPr>
          <p:cNvSpPr txBox="1"/>
          <p:nvPr/>
        </p:nvSpPr>
        <p:spPr>
          <a:xfrm>
            <a:off x="5656302" y="4254063"/>
            <a:ext cx="3429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60GHz phased array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Hand gesture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Both 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LoS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NLoS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are used as reference channel </a:t>
            </a:r>
          </a:p>
        </p:txBody>
      </p:sp>
    </p:spTree>
    <p:extLst>
      <p:ext uri="{BB962C8B-B14F-4D97-AF65-F5344CB8AC3E}">
        <p14:creationId xmlns:p14="http://schemas.microsoft.com/office/powerpoint/2010/main" val="386091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70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50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mmWave</a:t>
            </a:r>
            <a:r>
              <a:rPr lang="en-US" dirty="0"/>
              <a:t> Passive Sensing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11CF7-3CEA-4476-AA1D-FDB53D59C6A7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EA5E0AD-2EF2-2DFA-126E-2B092ABA4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491" y="1567452"/>
            <a:ext cx="3130370" cy="233076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FC3EAAA-C6C2-9F7B-13BA-DC78CD937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19" y="1611059"/>
            <a:ext cx="3226374" cy="241033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9F596CD-D4EA-DD63-4DDF-A95687AEB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458" y="1505865"/>
            <a:ext cx="3295802" cy="24539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32DB6D4-2791-A6AE-C6D6-CA20279C0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002" y="4484106"/>
            <a:ext cx="3059391" cy="22855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17E9FEE-2D11-0050-CFA4-6B1B72F403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0458" y="4395798"/>
            <a:ext cx="3295802" cy="246220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D0699FC-2CF2-BFA4-08EF-EA87CE4FA7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2253" y="4572414"/>
            <a:ext cx="3059391" cy="228558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9346B68-2F4F-EBAB-AF63-9AA426E2E03D}"/>
              </a:ext>
            </a:extLst>
          </p:cNvPr>
          <p:cNvSpPr txBox="1"/>
          <p:nvPr/>
        </p:nvSpPr>
        <p:spPr>
          <a:xfrm>
            <a:off x="90598" y="1275032"/>
            <a:ext cx="3323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ED6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Reference Channel</a:t>
            </a:r>
            <a:r>
              <a:rPr lang="zh-CN" altLang="en-US" sz="2400" b="1" dirty="0">
                <a:solidFill>
                  <a:srgbClr val="ED6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：</a:t>
            </a:r>
            <a:r>
              <a:rPr lang="en-US" altLang="zh-CN" sz="2400" b="1" dirty="0" err="1">
                <a:solidFill>
                  <a:srgbClr val="ED6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</a:t>
            </a:r>
            <a:endParaRPr lang="zh-CN" altLang="en-US" sz="2400" b="1" dirty="0">
              <a:solidFill>
                <a:srgbClr val="ED6C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1A41993-5981-29E1-6285-E9E1F5B39E65}"/>
              </a:ext>
            </a:extLst>
          </p:cNvPr>
          <p:cNvSpPr txBox="1"/>
          <p:nvPr/>
        </p:nvSpPr>
        <p:spPr>
          <a:xfrm>
            <a:off x="90597" y="4021393"/>
            <a:ext cx="352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ED6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Reference Channel</a:t>
            </a:r>
            <a:r>
              <a:rPr lang="zh-CN" altLang="en-US" sz="2400" b="1" dirty="0">
                <a:solidFill>
                  <a:srgbClr val="ED6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：</a:t>
            </a:r>
            <a:r>
              <a:rPr lang="en-US" altLang="zh-CN" sz="2400" b="1" dirty="0" err="1">
                <a:solidFill>
                  <a:srgbClr val="ED6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NLoS</a:t>
            </a:r>
            <a:endParaRPr lang="zh-CN" altLang="en-US" sz="2400" b="1" dirty="0">
              <a:solidFill>
                <a:srgbClr val="ED6C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2318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Alternative:</a:t>
            </a:r>
            <a:r>
              <a:rPr lang="zh-CN" altLang="en-US" dirty="0"/>
              <a:t> </a:t>
            </a:r>
            <a:r>
              <a:rPr lang="en-US" altLang="zh-CN" dirty="0"/>
              <a:t>Sensing via CSI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11CF7-3CEA-4476-AA1D-FDB53D59C6A7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D238FC-D58B-8DBC-1296-773CE2989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9" y="2890516"/>
            <a:ext cx="3531039" cy="263483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DFBC2B2-2568-04E0-4DC5-8D0C89EC6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852" y="2890516"/>
            <a:ext cx="3531039" cy="263483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DA1F754-A9AF-CE42-930C-D2774B6D6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975" y="2890517"/>
            <a:ext cx="3531039" cy="263483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62BE3EA5-7860-7046-72EF-7EB8420F5CC6}"/>
              </a:ext>
            </a:extLst>
          </p:cNvPr>
          <p:cNvSpPr txBox="1"/>
          <p:nvPr/>
        </p:nvSpPr>
        <p:spPr>
          <a:xfrm>
            <a:off x="106330" y="1690688"/>
            <a:ext cx="84566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The variation of CSI is driven by Doppler effect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The Doppler effect can be observed from CSIs of one period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468F717-752B-38AB-4D7F-4AE1D1FD3F96}"/>
              </a:ext>
            </a:extLst>
          </p:cNvPr>
          <p:cNvSpPr txBox="1"/>
          <p:nvPr/>
        </p:nvSpPr>
        <p:spPr>
          <a:xfrm>
            <a:off x="421455" y="6123543"/>
            <a:ext cx="7005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b="0" i="0" u="none" strike="noStrike" baseline="0" dirty="0">
                <a:latin typeface="NimbusRomNo9L-Regu"/>
              </a:rPr>
              <a:t>F. </a:t>
            </a:r>
            <a:r>
              <a:rPr lang="en-US" altLang="zh-CN" sz="1800" b="0" i="0" u="none" strike="noStrike" baseline="0" dirty="0" err="1">
                <a:latin typeface="NimbusRomNo9L-Regu"/>
              </a:rPr>
              <a:t>Adib</a:t>
            </a:r>
            <a:r>
              <a:rPr lang="en-US" altLang="zh-CN" sz="1800" b="0" i="0" u="none" strike="noStrike" baseline="0" dirty="0">
                <a:latin typeface="NimbusRomNo9L-Regu"/>
              </a:rPr>
              <a:t> and D. </a:t>
            </a:r>
            <a:r>
              <a:rPr lang="en-US" altLang="zh-CN" sz="1800" b="0" i="0" u="none" strike="noStrike" baseline="0" dirty="0" err="1">
                <a:latin typeface="NimbusRomNo9L-Regu"/>
              </a:rPr>
              <a:t>Katabi</a:t>
            </a:r>
            <a:r>
              <a:rPr lang="en-US" altLang="zh-CN" sz="1800" b="0" i="0" u="none" strike="noStrike" baseline="0" dirty="0">
                <a:latin typeface="NimbusRomNo9L-Regu"/>
              </a:rPr>
              <a:t>, “See through walls with </a:t>
            </a:r>
            <a:r>
              <a:rPr lang="en-US" altLang="zh-CN" sz="1800" b="0" i="0" u="none" strike="noStrike" baseline="0" dirty="0" err="1">
                <a:latin typeface="NimbusRomNo9L-Regu"/>
              </a:rPr>
              <a:t>wifi</a:t>
            </a:r>
            <a:r>
              <a:rPr lang="en-US" altLang="zh-CN" sz="1800" b="0" i="0" u="none" strike="noStrike" baseline="0" dirty="0">
                <a:latin typeface="NimbusRomNo9L-Regu"/>
              </a:rPr>
              <a:t>!” </a:t>
            </a:r>
            <a:r>
              <a:rPr lang="en-US" altLang="zh-CN" sz="1800" b="0" i="0" u="none" strike="noStrike" baseline="0" dirty="0">
                <a:latin typeface="NimbusRomNo9L-ReguItal"/>
              </a:rPr>
              <a:t>SIGCOMM 2013</a:t>
            </a:r>
            <a:r>
              <a:rPr lang="en-US" altLang="zh-CN" sz="1800" b="0" i="0" u="none" strike="noStrike" baseline="0" dirty="0">
                <a:latin typeface="NimbusRomNo9L-Regu"/>
              </a:rPr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5138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4CD7A5-4654-4CB8-B29C-D6388F19C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IEEE 802.11bf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E5BEE2-7911-4182-B143-BBF6CAF35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11CF7-3CEA-4476-AA1D-FDB53D59C6A7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1026" name="Picture 2" descr="WLAN sensing use case examples">
            <a:extLst>
              <a:ext uri="{FF2B5EF4-FFF2-40B4-BE49-F238E27FC236}">
                <a16:creationId xmlns:a16="http://schemas.microsoft.com/office/drawing/2014/main" id="{5344701A-8417-40FA-902C-025A58135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362384"/>
            <a:ext cx="9463087" cy="53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7814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DBAC3B-F3DD-8704-277E-BEF69F395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Sensing of Environment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E93642-94D8-EA1A-EB76-47CF891E0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825625"/>
            <a:ext cx="5648325" cy="17653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With </a:t>
            </a:r>
            <a:r>
              <a:rPr lang="en-US" altLang="zh-CN" dirty="0" err="1"/>
              <a:t>AoA</a:t>
            </a:r>
            <a:r>
              <a:rPr lang="en-US" altLang="zh-CN" dirty="0"/>
              <a:t>, </a:t>
            </a:r>
            <a:r>
              <a:rPr lang="en-US" altLang="zh-CN" dirty="0" err="1"/>
              <a:t>AoD</a:t>
            </a:r>
            <a:r>
              <a:rPr lang="en-US" altLang="zh-CN" dirty="0"/>
              <a:t>, and path length, the following information can be detected:</a:t>
            </a:r>
          </a:p>
          <a:p>
            <a:r>
              <a:rPr lang="en-US" altLang="zh-CN" dirty="0"/>
              <a:t> Relative position of Rx </a:t>
            </a:r>
            <a:r>
              <a:rPr lang="en-US" altLang="zh-CN" dirty="0" err="1"/>
              <a:t>w.r.t.</a:t>
            </a:r>
            <a:r>
              <a:rPr lang="en-US" altLang="zh-CN" dirty="0"/>
              <a:t> Tx</a:t>
            </a:r>
          </a:p>
          <a:p>
            <a:r>
              <a:rPr lang="en-US" altLang="zh-CN" dirty="0"/>
              <a:t>Layout of walls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745C11-56A8-F454-8053-29FAEC7F7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11CF7-3CEA-4476-AA1D-FDB53D59C6A7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DF62BF0-455E-C280-1CC3-14EACDDAD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677" y="1861836"/>
            <a:ext cx="5267325" cy="409452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1E0DF59-0E65-C945-C800-D30E1175D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98" y="3909100"/>
            <a:ext cx="3600428" cy="190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9959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DBAC3B-F3DD-8704-277E-BEF69F395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Sensing of Environment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745C11-56A8-F454-8053-29FAEC7F7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11CF7-3CEA-4476-AA1D-FDB53D59C6A7}" type="slidenum">
              <a:rPr lang="zh-CN" altLang="en-US" smtClean="0"/>
              <a:t>41</a:t>
            </a:fld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67AC1F6-501C-C276-8C0D-77A67E2E8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347" y="1903446"/>
            <a:ext cx="5668024" cy="42202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24CF1BA-3BEB-A847-5E69-88B412AF7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758" y="2230015"/>
            <a:ext cx="4762018" cy="354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682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5DE094-B860-690D-65F4-619EBD23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can be done via sensing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765F17-7A44-9F75-415E-5CDF7FC4A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Velocity and location of target</a:t>
            </a:r>
          </a:p>
          <a:p>
            <a:r>
              <a:rPr lang="en-US" altLang="zh-CN" dirty="0"/>
              <a:t>Motion of human</a:t>
            </a:r>
          </a:p>
          <a:p>
            <a:r>
              <a:rPr lang="en-US" altLang="zh-CN" dirty="0"/>
              <a:t>Indoor layout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Methods:</a:t>
            </a:r>
          </a:p>
          <a:p>
            <a:r>
              <a:rPr lang="en-US" altLang="zh-CN" dirty="0"/>
              <a:t>Range and Doppler: Active, Passive and Channel State Information</a:t>
            </a:r>
          </a:p>
          <a:p>
            <a:r>
              <a:rPr lang="en-US" altLang="zh-CN" dirty="0"/>
              <a:t>Angle of Arrival, Angle of Departure, Time of Flight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986F5D-0365-38B1-AA0B-851B4CEB3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11CF7-3CEA-4476-AA1D-FDB53D59C6A7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4047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DBEFD6-3E0B-CE3D-433D-61235CC9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Homework (</a:t>
            </a:r>
            <a:r>
              <a:rPr lang="en-US" altLang="zh-CN" dirty="0">
                <a:solidFill>
                  <a:srgbClr val="ED6C00"/>
                </a:solidFill>
              </a:rPr>
              <a:t>5.25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2AD587-ED71-067F-5500-966325F26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 dirty="0">
                <a:solidFill>
                  <a:srgbClr val="ED6C00"/>
                </a:solidFill>
              </a:rPr>
              <a:t>Assignment 7</a:t>
            </a:r>
            <a:endParaRPr lang="zh-CN" altLang="en-US" sz="2800" dirty="0">
              <a:solidFill>
                <a:srgbClr val="ED6C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CADF7B-B553-1CFA-7556-47D846E7F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11CF7-3CEA-4476-AA1D-FDB53D59C6A7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86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23A61A-5A85-4BD2-BE41-67D5B92CA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IEEE 802.11bf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A2A2C7-D2ED-46AA-8465-0C4D0B52B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11CF7-3CEA-4476-AA1D-FDB53D59C6A7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2050" name="Picture 2" descr="WLAN sensing signal bandwidth">
            <a:extLst>
              <a:ext uri="{FF2B5EF4-FFF2-40B4-BE49-F238E27FC236}">
                <a16:creationId xmlns:a16="http://schemas.microsoft.com/office/drawing/2014/main" id="{F1F1DD0A-D703-4F32-8754-6C49E5EA4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419" y="1893791"/>
            <a:ext cx="8583706" cy="482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889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5DDFF58-FE54-4A87-86DA-A17D191E5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altLang="zh-CN" sz="5400"/>
              <a:t>Sensing in 3GPP</a:t>
            </a:r>
            <a:endParaRPr lang="zh-CN" altLang="en-US" sz="5400"/>
          </a:p>
        </p:txBody>
      </p:sp>
      <p:sp>
        <p:nvSpPr>
          <p:cNvPr id="137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11EE45-957A-4BD8-8CED-940B315B0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altLang="zh-CN" sz="2200" dirty="0"/>
              <a:t>Currently, 5G is not so successful in applications</a:t>
            </a:r>
          </a:p>
          <a:p>
            <a:endParaRPr lang="en-US" altLang="zh-CN" sz="2200" dirty="0"/>
          </a:p>
          <a:p>
            <a:r>
              <a:rPr lang="en-US" altLang="zh-CN" sz="2200" dirty="0"/>
              <a:t>Industry tries to define new application scenarios for cellular systems</a:t>
            </a:r>
          </a:p>
          <a:p>
            <a:endParaRPr lang="en-US" altLang="zh-CN" sz="2200" dirty="0"/>
          </a:p>
          <a:p>
            <a:r>
              <a:rPr lang="en-US" altLang="zh-CN" sz="2200" dirty="0"/>
              <a:t>Huawei: 5.5G</a:t>
            </a:r>
            <a:endParaRPr lang="zh-CN" altLang="en-US" sz="2200" dirty="0"/>
          </a:p>
        </p:txBody>
      </p:sp>
      <p:pic>
        <p:nvPicPr>
          <p:cNvPr id="3074" name="Picture 2" descr="图示&#10;&#10;描述已自动生成">
            <a:extLst>
              <a:ext uri="{FF2B5EF4-FFF2-40B4-BE49-F238E27FC236}">
                <a16:creationId xmlns:a16="http://schemas.microsoft.com/office/drawing/2014/main" id="{5BDBF6F8-5250-4135-BA24-0C3C94CD4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1279531"/>
            <a:ext cx="5458968" cy="429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8FEE34-D305-421A-8208-CDA2BB0ED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1111CF7-3CEA-4476-AA1D-FDB53D59C6A7}" type="slidenum">
              <a:rPr lang="zh-CN" altLang="en-US"/>
              <a:pPr>
                <a:spcAft>
                  <a:spcPts val="600"/>
                </a:spcAft>
              </a:pPr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5567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3B608F-DF39-441F-8593-B437FA897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Sensing Modes and Parameters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B1AA83-42A3-4E8F-8B10-C9A74D7A0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Distance to the BS or mobile devices</a:t>
            </a:r>
          </a:p>
          <a:p>
            <a:r>
              <a:rPr lang="en-US" altLang="zh-CN" dirty="0"/>
              <a:t>Angles</a:t>
            </a:r>
          </a:p>
          <a:p>
            <a:r>
              <a:rPr lang="en-US" altLang="zh-CN" dirty="0"/>
              <a:t>Velocity</a:t>
            </a:r>
          </a:p>
          <a:p>
            <a:r>
              <a:rPr lang="en-US" altLang="zh-CN" dirty="0"/>
              <a:t>Motion</a:t>
            </a:r>
          </a:p>
          <a:p>
            <a:endParaRPr lang="en-US" altLang="zh-CN" dirty="0"/>
          </a:p>
          <a:p>
            <a:r>
              <a:rPr lang="en-US" altLang="zh-CN" dirty="0"/>
              <a:t>Proactive and passive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5BD82E-4BB8-4E7A-8E5E-FFB0E679E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11CF7-3CEA-4476-AA1D-FDB53D59C6A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974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E76EB1-DA40-40DB-B3F2-8DB29D848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Proactive Sensing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3EDA21-7418-4D04-BD5E-935C5EC8E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11CF7-3CEA-4476-AA1D-FDB53D59C6A7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4100" name="Picture 4" descr="5g Base Station Icon Clipart , Png Download - Cell Tower, Transparent Png -  kindpng">
            <a:extLst>
              <a:ext uri="{FF2B5EF4-FFF2-40B4-BE49-F238E27FC236}">
                <a16:creationId xmlns:a16="http://schemas.microsoft.com/office/drawing/2014/main" id="{E95FCDE7-5461-402C-AC5D-7B3D9AF9B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1" y="1857374"/>
            <a:ext cx="2452754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Free icon - Free vector icons - Free SVG, PSD, PNG, EPS, Ai &amp; Icon Font">
            <a:extLst>
              <a:ext uri="{FF2B5EF4-FFF2-40B4-BE49-F238E27FC236}">
                <a16:creationId xmlns:a16="http://schemas.microsoft.com/office/drawing/2014/main" id="{5882392B-BE96-41DD-88DD-1A7449CE2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563" y="235743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D2603F3-2A1B-4C6E-9DC4-37B5A4492360}"/>
              </a:ext>
            </a:extLst>
          </p:cNvPr>
          <p:cNvCxnSpPr/>
          <p:nvPr/>
        </p:nvCxnSpPr>
        <p:spPr>
          <a:xfrm>
            <a:off x="3952875" y="2438400"/>
            <a:ext cx="4738688" cy="666750"/>
          </a:xfrm>
          <a:prstGeom prst="straightConnector1">
            <a:avLst/>
          </a:prstGeom>
          <a:ln w="57150">
            <a:solidFill>
              <a:srgbClr val="2BB7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D3EF8D2-8866-40F8-8E95-69FA3F6E2E03}"/>
              </a:ext>
            </a:extLst>
          </p:cNvPr>
          <p:cNvSpPr txBox="1"/>
          <p:nvPr/>
        </p:nvSpPr>
        <p:spPr>
          <a:xfrm>
            <a:off x="5524500" y="2167086"/>
            <a:ext cx="1736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Data Signals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24C5206-10FA-93DF-5BE4-F37865CC5D67}"/>
              </a:ext>
            </a:extLst>
          </p:cNvPr>
          <p:cNvCxnSpPr/>
          <p:nvPr/>
        </p:nvCxnSpPr>
        <p:spPr>
          <a:xfrm>
            <a:off x="9505950" y="4500562"/>
            <a:ext cx="1847850" cy="0"/>
          </a:xfrm>
          <a:prstGeom prst="straightConnector1">
            <a:avLst/>
          </a:prstGeom>
          <a:ln w="38100">
            <a:solidFill>
              <a:srgbClr val="ED6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EC20F2EB-CE09-C203-7054-F541482B21A7}"/>
              </a:ext>
            </a:extLst>
          </p:cNvPr>
          <p:cNvSpPr txBox="1"/>
          <p:nvPr/>
        </p:nvSpPr>
        <p:spPr>
          <a:xfrm>
            <a:off x="9763125" y="4460447"/>
            <a:ext cx="1419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Velocity v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673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E76EB1-DA40-40DB-B3F2-8DB29D848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Proactive Sensing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3EDA21-7418-4D04-BD5E-935C5EC8E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11CF7-3CEA-4476-AA1D-FDB53D59C6A7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4100" name="Picture 4" descr="5g Base Station Icon Clipart , Png Download - Cell Tower, Transparent Png -  kindpng">
            <a:extLst>
              <a:ext uri="{FF2B5EF4-FFF2-40B4-BE49-F238E27FC236}">
                <a16:creationId xmlns:a16="http://schemas.microsoft.com/office/drawing/2014/main" id="{E95FCDE7-5461-402C-AC5D-7B3D9AF9B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1" y="1857374"/>
            <a:ext cx="2452754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Free icon - Free vector icons - Free SVG, PSD, PNG, EPS, Ai &amp; Icon Font">
            <a:extLst>
              <a:ext uri="{FF2B5EF4-FFF2-40B4-BE49-F238E27FC236}">
                <a16:creationId xmlns:a16="http://schemas.microsoft.com/office/drawing/2014/main" id="{5882392B-BE96-41DD-88DD-1A7449CE2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563" y="235743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D2603F3-2A1B-4C6E-9DC4-37B5A4492360}"/>
              </a:ext>
            </a:extLst>
          </p:cNvPr>
          <p:cNvCxnSpPr/>
          <p:nvPr/>
        </p:nvCxnSpPr>
        <p:spPr>
          <a:xfrm>
            <a:off x="3952875" y="2438400"/>
            <a:ext cx="4738688" cy="666750"/>
          </a:xfrm>
          <a:prstGeom prst="straightConnector1">
            <a:avLst/>
          </a:prstGeom>
          <a:ln w="57150">
            <a:solidFill>
              <a:srgbClr val="2BB7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D3EF8D2-8866-40F8-8E95-69FA3F6E2E03}"/>
              </a:ext>
            </a:extLst>
          </p:cNvPr>
          <p:cNvSpPr txBox="1"/>
          <p:nvPr/>
        </p:nvSpPr>
        <p:spPr>
          <a:xfrm>
            <a:off x="5524500" y="2167086"/>
            <a:ext cx="1736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Data Signals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383BDAF4-982B-4575-8D83-E76F8212511E}"/>
              </a:ext>
            </a:extLst>
          </p:cNvPr>
          <p:cNvCxnSpPr/>
          <p:nvPr/>
        </p:nvCxnSpPr>
        <p:spPr>
          <a:xfrm>
            <a:off x="3952875" y="3043088"/>
            <a:ext cx="4738688" cy="666750"/>
          </a:xfrm>
          <a:prstGeom prst="straightConnector1">
            <a:avLst/>
          </a:prstGeom>
          <a:ln w="57150">
            <a:solidFill>
              <a:srgbClr val="2BB7B3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9001E6EA-77B3-4083-815F-4D685AC4A3EE}"/>
              </a:ext>
            </a:extLst>
          </p:cNvPr>
          <p:cNvSpPr txBox="1"/>
          <p:nvPr/>
        </p:nvSpPr>
        <p:spPr>
          <a:xfrm>
            <a:off x="6096000" y="3662510"/>
            <a:ext cx="790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Echo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9B685BC-0BF8-46EF-30E8-D8E108F0451E}"/>
              </a:ext>
            </a:extLst>
          </p:cNvPr>
          <p:cNvCxnSpPr/>
          <p:nvPr/>
        </p:nvCxnSpPr>
        <p:spPr>
          <a:xfrm>
            <a:off x="9505950" y="4500562"/>
            <a:ext cx="1847850" cy="0"/>
          </a:xfrm>
          <a:prstGeom prst="straightConnector1">
            <a:avLst/>
          </a:prstGeom>
          <a:ln w="38100">
            <a:solidFill>
              <a:srgbClr val="ED6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9957361D-731A-1E48-E28B-FF9385870328}"/>
              </a:ext>
            </a:extLst>
          </p:cNvPr>
          <p:cNvSpPr txBox="1"/>
          <p:nvPr/>
        </p:nvSpPr>
        <p:spPr>
          <a:xfrm>
            <a:off x="9763125" y="4460447"/>
            <a:ext cx="1419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Velocity v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173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b="1" dirty="0" smtClean="0"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9225</TotalTime>
  <Words>1504</Words>
  <Application>Microsoft Office PowerPoint</Application>
  <PresentationFormat>宽屏</PresentationFormat>
  <Paragraphs>292</Paragraphs>
  <Slides>43</Slides>
  <Notes>0</Notes>
  <HiddenSlides>0</HiddenSlides>
  <MMClips>3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3" baseType="lpstr">
      <vt:lpstr>NimbusRomNo9L-Regu</vt:lpstr>
      <vt:lpstr>NimbusRomNo9L-ReguItal</vt:lpstr>
      <vt:lpstr>等线</vt:lpstr>
      <vt:lpstr>等线 Light</vt:lpstr>
      <vt:lpstr>Arial</vt:lpstr>
      <vt:lpstr>Calibri</vt:lpstr>
      <vt:lpstr>Cambria Math</vt:lpstr>
      <vt:lpstr>Times New Roman</vt:lpstr>
      <vt:lpstr>Office 主题​​</vt:lpstr>
      <vt:lpstr>WPS 公式 3.0</vt:lpstr>
      <vt:lpstr>Integrated Sensing and Communications  Lecturer: Dr. Rui Wang</vt:lpstr>
      <vt:lpstr>Sensing</vt:lpstr>
      <vt:lpstr>IEEE 802.11bf</vt:lpstr>
      <vt:lpstr>IEEE 802.11bf</vt:lpstr>
      <vt:lpstr>IEEE 802.11bf</vt:lpstr>
      <vt:lpstr>Sensing in 3GPP</vt:lpstr>
      <vt:lpstr>Sensing Modes and Parameters</vt:lpstr>
      <vt:lpstr>Proactive Sensing</vt:lpstr>
      <vt:lpstr>Proactive Sensing</vt:lpstr>
      <vt:lpstr>Proactive Sensing</vt:lpstr>
      <vt:lpstr>Proactive Sensing</vt:lpstr>
      <vt:lpstr>Proactive Sensing</vt:lpstr>
      <vt:lpstr>Proactive Sensing: Analysis</vt:lpstr>
      <vt:lpstr>Proactive Sensing: Analysis</vt:lpstr>
      <vt:lpstr>Proactive Sensing: Full Duplexing</vt:lpstr>
      <vt:lpstr>Proactive Sensing: TDMA</vt:lpstr>
      <vt:lpstr>Passive Sensing</vt:lpstr>
      <vt:lpstr>Passive Sensing</vt:lpstr>
      <vt:lpstr>Passive Sensing</vt:lpstr>
      <vt:lpstr>Passive Sensing</vt:lpstr>
      <vt:lpstr>Passive Sensing</vt:lpstr>
      <vt:lpstr>Passive Sensing</vt:lpstr>
      <vt:lpstr>Passive Sensing</vt:lpstr>
      <vt:lpstr>Passive Sensing</vt:lpstr>
      <vt:lpstr>Passive Sensing</vt:lpstr>
      <vt:lpstr>Passive Sensing</vt:lpstr>
      <vt:lpstr>MUSIC Algorithm</vt:lpstr>
      <vt:lpstr>Signal Model</vt:lpstr>
      <vt:lpstr>Signal Model</vt:lpstr>
      <vt:lpstr>Covariance Matrix</vt:lpstr>
      <vt:lpstr>Covariance Matrix</vt:lpstr>
      <vt:lpstr>MUSIC Algorithm</vt:lpstr>
      <vt:lpstr>MUSIC Algorithm</vt:lpstr>
      <vt:lpstr>Limitation of Sensing</vt:lpstr>
      <vt:lpstr>Limitation of Sensing</vt:lpstr>
      <vt:lpstr>Limitation of Sensing</vt:lpstr>
      <vt:lpstr>mmWave Passive Sensing</vt:lpstr>
      <vt:lpstr>mmWave Passive Sensing</vt:lpstr>
      <vt:lpstr>Alternative: Sensing via CSI</vt:lpstr>
      <vt:lpstr>Sensing of Environment</vt:lpstr>
      <vt:lpstr>Sensing of Environment</vt:lpstr>
      <vt:lpstr>What can be done via sensing</vt:lpstr>
      <vt:lpstr>Homework (5.25)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RayLaptop</dc:creator>
  <cp:lastModifiedBy>Rui Wang</cp:lastModifiedBy>
  <cp:revision>600</cp:revision>
  <dcterms:created xsi:type="dcterms:W3CDTF">2017-02-07T13:09:37Z</dcterms:created>
  <dcterms:modified xsi:type="dcterms:W3CDTF">2023-05-16T01:11:15Z</dcterms:modified>
</cp:coreProperties>
</file>